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4"/>
  </p:notesMasterIdLst>
  <p:sldIdLst>
    <p:sldId id="269" r:id="rId2"/>
    <p:sldId id="315" r:id="rId3"/>
    <p:sldId id="257" r:id="rId4"/>
    <p:sldId id="266" r:id="rId5"/>
    <p:sldId id="320" r:id="rId6"/>
    <p:sldId id="261" r:id="rId7"/>
    <p:sldId id="271" r:id="rId8"/>
    <p:sldId id="293" r:id="rId9"/>
    <p:sldId id="316" r:id="rId10"/>
    <p:sldId id="272" r:id="rId11"/>
    <p:sldId id="338" r:id="rId12"/>
    <p:sldId id="301" r:id="rId13"/>
    <p:sldId id="299" r:id="rId14"/>
    <p:sldId id="267" r:id="rId15"/>
    <p:sldId id="274" r:id="rId16"/>
    <p:sldId id="303" r:id="rId17"/>
    <p:sldId id="317" r:id="rId18"/>
    <p:sldId id="300" r:id="rId19"/>
    <p:sldId id="305" r:id="rId20"/>
    <p:sldId id="328" r:id="rId21"/>
    <p:sldId id="318" r:id="rId22"/>
    <p:sldId id="330" r:id="rId23"/>
    <p:sldId id="319" r:id="rId24"/>
    <p:sldId id="268" r:id="rId25"/>
    <p:sldId id="277" r:id="rId26"/>
    <p:sldId id="278" r:id="rId27"/>
    <p:sldId id="297" r:id="rId28"/>
    <p:sldId id="322" r:id="rId29"/>
    <p:sldId id="280" r:id="rId30"/>
    <p:sldId id="321" r:id="rId31"/>
    <p:sldId id="281" r:id="rId32"/>
    <p:sldId id="312" r:id="rId33"/>
    <p:sldId id="313" r:id="rId34"/>
    <p:sldId id="295" r:id="rId35"/>
    <p:sldId id="309" r:id="rId36"/>
    <p:sldId id="331" r:id="rId37"/>
    <p:sldId id="324" r:id="rId38"/>
    <p:sldId id="282" r:id="rId39"/>
    <p:sldId id="332" r:id="rId40"/>
    <p:sldId id="326" r:id="rId41"/>
    <p:sldId id="333" r:id="rId42"/>
    <p:sldId id="314" r:id="rId43"/>
    <p:sldId id="335" r:id="rId44"/>
    <p:sldId id="334" r:id="rId45"/>
    <p:sldId id="310" r:id="rId46"/>
    <p:sldId id="323" r:id="rId47"/>
    <p:sldId id="284" r:id="rId48"/>
    <p:sldId id="285" r:id="rId49"/>
    <p:sldId id="286" r:id="rId50"/>
    <p:sldId id="288" r:id="rId51"/>
    <p:sldId id="327" r:id="rId52"/>
    <p:sldId id="265" r:id="rId53"/>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orris, Megan" initials="MM" lastIdx="5" clrIdx="0">
    <p:extLst>
      <p:ext uri="{19B8F6BF-5375-455C-9EA6-DF929625EA0E}">
        <p15:presenceInfo xmlns:p15="http://schemas.microsoft.com/office/powerpoint/2012/main" userId="S-1-5-21-3931225680-1871015619-2963001510-1491684" providerId="AD"/>
      </p:ext>
    </p:extLst>
  </p:cmAuthor>
  <p:cmAuthor id="2" name="Eberle, Kori" initials="KE" lastIdx="14" clrIdx="1">
    <p:extLst>
      <p:ext uri="{19B8F6BF-5375-455C-9EA6-DF929625EA0E}">
        <p15:presenceInfo xmlns:p15="http://schemas.microsoft.com/office/powerpoint/2012/main" userId="Eberle, Kor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E75BD"/>
    <a:srgbClr val="476441"/>
    <a:srgbClr val="F8BD1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756"/>
    <p:restoredTop sz="79826" autoAdjust="0"/>
  </p:normalViewPr>
  <p:slideViewPr>
    <p:cSldViewPr snapToGrid="0" snapToObjects="1">
      <p:cViewPr varScale="1">
        <p:scale>
          <a:sx n="38" d="100"/>
          <a:sy n="38" d="100"/>
        </p:scale>
        <p:origin x="30" y="1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fld id="{C0EBF8B7-2714-B74B-BB00-74B6A01E6816}" type="datetimeFigureOut">
              <a:rPr lang="en-US" smtClean="0"/>
              <a:t>7/21/2021</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CE2300D8-50F5-1E48-AFA2-A64679B9F546}" type="slidenum">
              <a:rPr lang="en-US" smtClean="0"/>
              <a:t>‹#›</a:t>
            </a:fld>
            <a:endParaRPr lang="en-US"/>
          </a:p>
        </p:txBody>
      </p:sp>
    </p:spTree>
    <p:extLst>
      <p:ext uri="{BB962C8B-B14F-4D97-AF65-F5344CB8AC3E}">
        <p14:creationId xmlns:p14="http://schemas.microsoft.com/office/powerpoint/2010/main" val="41105639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300D8-50F5-1E48-AFA2-A64679B9F546}" type="slidenum">
              <a:rPr lang="en-US" smtClean="0"/>
              <a:t>2</a:t>
            </a:fld>
            <a:endParaRPr lang="en-US"/>
          </a:p>
        </p:txBody>
      </p:sp>
    </p:spTree>
    <p:extLst>
      <p:ext uri="{BB962C8B-B14F-4D97-AF65-F5344CB8AC3E}">
        <p14:creationId xmlns:p14="http://schemas.microsoft.com/office/powerpoint/2010/main" val="325405846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common</a:t>
            </a:r>
          </a:p>
        </p:txBody>
      </p:sp>
      <p:sp>
        <p:nvSpPr>
          <p:cNvPr id="4" name="Slide Number Placeholder 3"/>
          <p:cNvSpPr>
            <a:spLocks noGrp="1"/>
          </p:cNvSpPr>
          <p:nvPr>
            <p:ph type="sldNum" sz="quarter" idx="10"/>
          </p:nvPr>
        </p:nvSpPr>
        <p:spPr/>
        <p:txBody>
          <a:bodyPr/>
          <a:lstStyle/>
          <a:p>
            <a:fld id="{CE2300D8-50F5-1E48-AFA2-A64679B9F546}" type="slidenum">
              <a:rPr lang="en-US" smtClean="0"/>
              <a:t>19</a:t>
            </a:fld>
            <a:endParaRPr lang="en-US"/>
          </a:p>
        </p:txBody>
      </p:sp>
    </p:spTree>
    <p:extLst>
      <p:ext uri="{BB962C8B-B14F-4D97-AF65-F5344CB8AC3E}">
        <p14:creationId xmlns:p14="http://schemas.microsoft.com/office/powerpoint/2010/main" val="608679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common</a:t>
            </a:r>
          </a:p>
          <a:p>
            <a:r>
              <a:rPr lang="en-US" dirty="0"/>
              <a:t>-Also mention regulatory guidelines?</a:t>
            </a:r>
          </a:p>
        </p:txBody>
      </p:sp>
      <p:sp>
        <p:nvSpPr>
          <p:cNvPr id="4" name="Slide Number Placeholder 3"/>
          <p:cNvSpPr>
            <a:spLocks noGrp="1"/>
          </p:cNvSpPr>
          <p:nvPr>
            <p:ph type="sldNum" sz="quarter" idx="10"/>
          </p:nvPr>
        </p:nvSpPr>
        <p:spPr/>
        <p:txBody>
          <a:bodyPr/>
          <a:lstStyle/>
          <a:p>
            <a:fld id="{CE2300D8-50F5-1E48-AFA2-A64679B9F546}" type="slidenum">
              <a:rPr lang="en-US" smtClean="0"/>
              <a:t>20</a:t>
            </a:fld>
            <a:endParaRPr lang="en-US"/>
          </a:p>
        </p:txBody>
      </p:sp>
    </p:spTree>
    <p:extLst>
      <p:ext uri="{BB962C8B-B14F-4D97-AF65-F5344CB8AC3E}">
        <p14:creationId xmlns:p14="http://schemas.microsoft.com/office/powerpoint/2010/main" val="29467497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common</a:t>
            </a:r>
          </a:p>
        </p:txBody>
      </p:sp>
      <p:sp>
        <p:nvSpPr>
          <p:cNvPr id="4" name="Slide Number Placeholder 3"/>
          <p:cNvSpPr>
            <a:spLocks noGrp="1"/>
          </p:cNvSpPr>
          <p:nvPr>
            <p:ph type="sldNum" sz="quarter" idx="10"/>
          </p:nvPr>
        </p:nvSpPr>
        <p:spPr/>
        <p:txBody>
          <a:bodyPr/>
          <a:lstStyle/>
          <a:p>
            <a:fld id="{CE2300D8-50F5-1E48-AFA2-A64679B9F546}" type="slidenum">
              <a:rPr lang="en-US" smtClean="0"/>
              <a:t>21</a:t>
            </a:fld>
            <a:endParaRPr lang="en-US"/>
          </a:p>
        </p:txBody>
      </p:sp>
    </p:spTree>
    <p:extLst>
      <p:ext uri="{BB962C8B-B14F-4D97-AF65-F5344CB8AC3E}">
        <p14:creationId xmlns:p14="http://schemas.microsoft.com/office/powerpoint/2010/main" val="308737852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common</a:t>
            </a:r>
          </a:p>
        </p:txBody>
      </p:sp>
      <p:sp>
        <p:nvSpPr>
          <p:cNvPr id="4" name="Slide Number Placeholder 3"/>
          <p:cNvSpPr>
            <a:spLocks noGrp="1"/>
          </p:cNvSpPr>
          <p:nvPr>
            <p:ph type="sldNum" sz="quarter" idx="10"/>
          </p:nvPr>
        </p:nvSpPr>
        <p:spPr/>
        <p:txBody>
          <a:bodyPr/>
          <a:lstStyle/>
          <a:p>
            <a:fld id="{CE2300D8-50F5-1E48-AFA2-A64679B9F546}" type="slidenum">
              <a:rPr lang="en-US" smtClean="0"/>
              <a:t>22</a:t>
            </a:fld>
            <a:endParaRPr lang="en-US"/>
          </a:p>
        </p:txBody>
      </p:sp>
    </p:spTree>
    <p:extLst>
      <p:ext uri="{BB962C8B-B14F-4D97-AF65-F5344CB8AC3E}">
        <p14:creationId xmlns:p14="http://schemas.microsoft.com/office/powerpoint/2010/main" val="3356794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common</a:t>
            </a:r>
          </a:p>
        </p:txBody>
      </p:sp>
      <p:sp>
        <p:nvSpPr>
          <p:cNvPr id="4" name="Slide Number Placeholder 3"/>
          <p:cNvSpPr>
            <a:spLocks noGrp="1"/>
          </p:cNvSpPr>
          <p:nvPr>
            <p:ph type="sldNum" sz="quarter" idx="10"/>
          </p:nvPr>
        </p:nvSpPr>
        <p:spPr/>
        <p:txBody>
          <a:bodyPr/>
          <a:lstStyle/>
          <a:p>
            <a:fld id="{CE2300D8-50F5-1E48-AFA2-A64679B9F546}" type="slidenum">
              <a:rPr lang="en-US" smtClean="0"/>
              <a:t>23</a:t>
            </a:fld>
            <a:endParaRPr lang="en-US"/>
          </a:p>
        </p:txBody>
      </p:sp>
    </p:spTree>
    <p:extLst>
      <p:ext uri="{BB962C8B-B14F-4D97-AF65-F5344CB8AC3E}">
        <p14:creationId xmlns:p14="http://schemas.microsoft.com/office/powerpoint/2010/main" val="21932135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300D8-50F5-1E48-AFA2-A64679B9F546}" type="slidenum">
              <a:rPr lang="en-US" smtClean="0"/>
              <a:t>26</a:t>
            </a:fld>
            <a:endParaRPr lang="en-US"/>
          </a:p>
        </p:txBody>
      </p:sp>
    </p:spTree>
    <p:extLst>
      <p:ext uri="{BB962C8B-B14F-4D97-AF65-F5344CB8AC3E}">
        <p14:creationId xmlns:p14="http://schemas.microsoft.com/office/powerpoint/2010/main" val="1398239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300D8-50F5-1E48-AFA2-A64679B9F546}" type="slidenum">
              <a:rPr lang="en-US" smtClean="0"/>
              <a:t>28</a:t>
            </a:fld>
            <a:endParaRPr lang="en-US"/>
          </a:p>
        </p:txBody>
      </p:sp>
    </p:spTree>
    <p:extLst>
      <p:ext uri="{BB962C8B-B14F-4D97-AF65-F5344CB8AC3E}">
        <p14:creationId xmlns:p14="http://schemas.microsoft.com/office/powerpoint/2010/main" val="108047432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Note: that even though there was a budget, the ADA Coordinator didn’t have control of the budget</a:t>
            </a:r>
          </a:p>
        </p:txBody>
      </p:sp>
      <p:sp>
        <p:nvSpPr>
          <p:cNvPr id="4" name="Slide Number Placeholder 3"/>
          <p:cNvSpPr>
            <a:spLocks noGrp="1"/>
          </p:cNvSpPr>
          <p:nvPr>
            <p:ph type="sldNum" sz="quarter" idx="5"/>
          </p:nvPr>
        </p:nvSpPr>
        <p:spPr/>
        <p:txBody>
          <a:bodyPr/>
          <a:lstStyle/>
          <a:p>
            <a:fld id="{CE2300D8-50F5-1E48-AFA2-A64679B9F546}" type="slidenum">
              <a:rPr lang="en-US" smtClean="0"/>
              <a:t>33</a:t>
            </a:fld>
            <a:endParaRPr lang="en-US"/>
          </a:p>
        </p:txBody>
      </p:sp>
    </p:spTree>
    <p:extLst>
      <p:ext uri="{BB962C8B-B14F-4D97-AF65-F5344CB8AC3E}">
        <p14:creationId xmlns:p14="http://schemas.microsoft.com/office/powerpoint/2010/main" val="184168006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300D8-50F5-1E48-AFA2-A64679B9F546}" type="slidenum">
              <a:rPr lang="en-US" smtClean="0"/>
              <a:t>45</a:t>
            </a:fld>
            <a:endParaRPr lang="en-US"/>
          </a:p>
        </p:txBody>
      </p:sp>
    </p:spTree>
    <p:extLst>
      <p:ext uri="{BB962C8B-B14F-4D97-AF65-F5344CB8AC3E}">
        <p14:creationId xmlns:p14="http://schemas.microsoft.com/office/powerpoint/2010/main" val="310344473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300D8-50F5-1E48-AFA2-A64679B9F546}" type="slidenum">
              <a:rPr lang="en-US" smtClean="0"/>
              <a:t>46</a:t>
            </a:fld>
            <a:endParaRPr lang="en-US"/>
          </a:p>
        </p:txBody>
      </p:sp>
    </p:spTree>
    <p:extLst>
      <p:ext uri="{BB962C8B-B14F-4D97-AF65-F5344CB8AC3E}">
        <p14:creationId xmlns:p14="http://schemas.microsoft.com/office/powerpoint/2010/main" val="33885390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-21 different titles (some positions have more than 1)</a:t>
            </a:r>
          </a:p>
          <a:p>
            <a:r>
              <a:rPr lang="en-US" dirty="0"/>
              <a:t>-Number in parentheses represents how many had this title</a:t>
            </a:r>
          </a:p>
          <a:p>
            <a:r>
              <a:rPr lang="en-US" dirty="0"/>
              <a:t>-Many had multiple titles</a:t>
            </a:r>
          </a:p>
        </p:txBody>
      </p:sp>
      <p:sp>
        <p:nvSpPr>
          <p:cNvPr id="4" name="Slide Number Placeholder 3"/>
          <p:cNvSpPr>
            <a:spLocks noGrp="1"/>
          </p:cNvSpPr>
          <p:nvPr>
            <p:ph type="sldNum" sz="quarter" idx="10"/>
          </p:nvPr>
        </p:nvSpPr>
        <p:spPr/>
        <p:txBody>
          <a:bodyPr/>
          <a:lstStyle/>
          <a:p>
            <a:fld id="{CE2300D8-50F5-1E48-AFA2-A64679B9F546}" type="slidenum">
              <a:rPr lang="en-US" smtClean="0"/>
              <a:t>7</a:t>
            </a:fld>
            <a:endParaRPr lang="en-US"/>
          </a:p>
        </p:txBody>
      </p:sp>
    </p:spTree>
    <p:extLst>
      <p:ext uri="{BB962C8B-B14F-4D97-AF65-F5344CB8AC3E}">
        <p14:creationId xmlns:p14="http://schemas.microsoft.com/office/powerpoint/2010/main" val="369750907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CE2300D8-50F5-1E48-AFA2-A64679B9F546}" type="slidenum">
              <a:rPr lang="en-US" smtClean="0"/>
              <a:t>52</a:t>
            </a:fld>
            <a:endParaRPr lang="en-US"/>
          </a:p>
        </p:txBody>
      </p:sp>
    </p:spTree>
    <p:extLst>
      <p:ext uri="{BB962C8B-B14F-4D97-AF65-F5344CB8AC3E}">
        <p14:creationId xmlns:p14="http://schemas.microsoft.com/office/powerpoint/2010/main" val="12333342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dirty="0"/>
              <a:t>-17 different departments</a:t>
            </a:r>
          </a:p>
          <a:p>
            <a:pPr defTabSz="966612">
              <a:defRPr/>
            </a:pPr>
            <a:r>
              <a:rPr lang="en-US" dirty="0"/>
              <a:t>-Number in parentheses represents how many positions were in</a:t>
            </a:r>
            <a:r>
              <a:rPr lang="en-US" baseline="0" dirty="0"/>
              <a:t> the same department</a:t>
            </a:r>
            <a:endParaRPr lang="en-US" dirty="0"/>
          </a:p>
          <a:p>
            <a:endParaRPr lang="en-US" dirty="0"/>
          </a:p>
        </p:txBody>
      </p:sp>
      <p:sp>
        <p:nvSpPr>
          <p:cNvPr id="4" name="Slide Number Placeholder 3"/>
          <p:cNvSpPr>
            <a:spLocks noGrp="1"/>
          </p:cNvSpPr>
          <p:nvPr>
            <p:ph type="sldNum" sz="quarter" idx="10"/>
          </p:nvPr>
        </p:nvSpPr>
        <p:spPr/>
        <p:txBody>
          <a:bodyPr/>
          <a:lstStyle/>
          <a:p>
            <a:fld id="{CE2300D8-50F5-1E48-AFA2-A64679B9F546}" type="slidenum">
              <a:rPr lang="en-US" smtClean="0"/>
              <a:t>8</a:t>
            </a:fld>
            <a:endParaRPr lang="en-US"/>
          </a:p>
        </p:txBody>
      </p:sp>
    </p:spTree>
    <p:extLst>
      <p:ext uri="{BB962C8B-B14F-4D97-AF65-F5344CB8AC3E}">
        <p14:creationId xmlns:p14="http://schemas.microsoft.com/office/powerpoint/2010/main" val="3536522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-Single</a:t>
            </a:r>
            <a:r>
              <a:rPr lang="en-US" baseline="0" dirty="0"/>
              <a:t> person leading efforts vs. collaborative multi-discipline team vs. main person with team of ADA coordinators </a:t>
            </a:r>
            <a:endParaRPr lang="en-US" dirty="0"/>
          </a:p>
        </p:txBody>
      </p:sp>
      <p:sp>
        <p:nvSpPr>
          <p:cNvPr id="4" name="Slide Number Placeholder 3"/>
          <p:cNvSpPr>
            <a:spLocks noGrp="1"/>
          </p:cNvSpPr>
          <p:nvPr>
            <p:ph type="sldNum" sz="quarter" idx="10"/>
          </p:nvPr>
        </p:nvSpPr>
        <p:spPr/>
        <p:txBody>
          <a:bodyPr/>
          <a:lstStyle/>
          <a:p>
            <a:fld id="{CE2300D8-50F5-1E48-AFA2-A64679B9F546}" type="slidenum">
              <a:rPr lang="en-US" smtClean="0"/>
              <a:t>10</a:t>
            </a:fld>
            <a:endParaRPr lang="en-US"/>
          </a:p>
        </p:txBody>
      </p:sp>
    </p:spTree>
    <p:extLst>
      <p:ext uri="{BB962C8B-B14F-4D97-AF65-F5344CB8AC3E}">
        <p14:creationId xmlns:p14="http://schemas.microsoft.com/office/powerpoint/2010/main" val="1904023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-Single</a:t>
            </a:r>
            <a:r>
              <a:rPr lang="en-US" baseline="0" dirty="0"/>
              <a:t> person leading efforts vs. collaborative multi-discipline team vs. main person with team of ADA coordinators </a:t>
            </a:r>
            <a:endParaRPr lang="en-US" dirty="0"/>
          </a:p>
        </p:txBody>
      </p:sp>
      <p:sp>
        <p:nvSpPr>
          <p:cNvPr id="4" name="Slide Number Placeholder 3"/>
          <p:cNvSpPr>
            <a:spLocks noGrp="1"/>
          </p:cNvSpPr>
          <p:nvPr>
            <p:ph type="sldNum" sz="quarter" idx="10"/>
          </p:nvPr>
        </p:nvSpPr>
        <p:spPr/>
        <p:txBody>
          <a:bodyPr/>
          <a:lstStyle/>
          <a:p>
            <a:fld id="{CE2300D8-50F5-1E48-AFA2-A64679B9F546}" type="slidenum">
              <a:rPr lang="en-US" smtClean="0"/>
              <a:t>11</a:t>
            </a:fld>
            <a:endParaRPr lang="en-US"/>
          </a:p>
        </p:txBody>
      </p:sp>
    </p:spTree>
    <p:extLst>
      <p:ext uri="{BB962C8B-B14F-4D97-AF65-F5344CB8AC3E}">
        <p14:creationId xmlns:p14="http://schemas.microsoft.com/office/powerpoint/2010/main" val="41463923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r>
              <a:rPr lang="en-US" sz="1300" dirty="0">
                <a:latin typeface="Avenir Medium" panose="02000503020000020003"/>
              </a:rPr>
              <a:t>For those in a regional/system-level position, some described a network of ADA coordinators supporting their efforts, but in almost every case, these roles were an add-on to their main duties within the organization</a:t>
            </a:r>
          </a:p>
          <a:p>
            <a:endParaRPr lang="en-US" dirty="0"/>
          </a:p>
        </p:txBody>
      </p:sp>
      <p:sp>
        <p:nvSpPr>
          <p:cNvPr id="4" name="Slide Number Placeholder 3"/>
          <p:cNvSpPr>
            <a:spLocks noGrp="1"/>
          </p:cNvSpPr>
          <p:nvPr>
            <p:ph type="sldNum" sz="quarter" idx="10"/>
          </p:nvPr>
        </p:nvSpPr>
        <p:spPr/>
        <p:txBody>
          <a:bodyPr/>
          <a:lstStyle/>
          <a:p>
            <a:fld id="{CE2300D8-50F5-1E48-AFA2-A64679B9F546}" type="slidenum">
              <a:rPr lang="en-US" smtClean="0"/>
              <a:t>12</a:t>
            </a:fld>
            <a:endParaRPr lang="en-US"/>
          </a:p>
        </p:txBody>
      </p:sp>
    </p:spTree>
    <p:extLst>
      <p:ext uri="{BB962C8B-B14F-4D97-AF65-F5344CB8AC3E}">
        <p14:creationId xmlns:p14="http://schemas.microsoft.com/office/powerpoint/2010/main" val="217947934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-Most common</a:t>
            </a:r>
          </a:p>
        </p:txBody>
      </p:sp>
      <p:sp>
        <p:nvSpPr>
          <p:cNvPr id="4" name="Slide Number Placeholder 3"/>
          <p:cNvSpPr>
            <a:spLocks noGrp="1"/>
          </p:cNvSpPr>
          <p:nvPr>
            <p:ph type="sldNum" sz="quarter" idx="10"/>
          </p:nvPr>
        </p:nvSpPr>
        <p:spPr/>
        <p:txBody>
          <a:bodyPr/>
          <a:lstStyle/>
          <a:p>
            <a:fld id="{CE2300D8-50F5-1E48-AFA2-A64679B9F546}" type="slidenum">
              <a:rPr lang="en-US" smtClean="0"/>
              <a:t>15</a:t>
            </a:fld>
            <a:endParaRPr lang="en-US"/>
          </a:p>
        </p:txBody>
      </p:sp>
    </p:spTree>
    <p:extLst>
      <p:ext uri="{BB962C8B-B14F-4D97-AF65-F5344CB8AC3E}">
        <p14:creationId xmlns:p14="http://schemas.microsoft.com/office/powerpoint/2010/main" val="33683111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E2300D8-50F5-1E48-AFA2-A64679B9F546}" type="slidenum">
              <a:rPr lang="en-US" smtClean="0"/>
              <a:t>17</a:t>
            </a:fld>
            <a:endParaRPr lang="en-US"/>
          </a:p>
        </p:txBody>
      </p:sp>
    </p:spTree>
    <p:extLst>
      <p:ext uri="{BB962C8B-B14F-4D97-AF65-F5344CB8AC3E}">
        <p14:creationId xmlns:p14="http://schemas.microsoft.com/office/powerpoint/2010/main" val="10688004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focuses on the disability role and not other responsibilities</a:t>
            </a:r>
          </a:p>
        </p:txBody>
      </p:sp>
      <p:sp>
        <p:nvSpPr>
          <p:cNvPr id="4" name="Slide Number Placeholder 3"/>
          <p:cNvSpPr>
            <a:spLocks noGrp="1"/>
          </p:cNvSpPr>
          <p:nvPr>
            <p:ph type="sldNum" sz="quarter" idx="10"/>
          </p:nvPr>
        </p:nvSpPr>
        <p:spPr/>
        <p:txBody>
          <a:bodyPr/>
          <a:lstStyle/>
          <a:p>
            <a:fld id="{CE2300D8-50F5-1E48-AFA2-A64679B9F546}" type="slidenum">
              <a:rPr lang="en-US" smtClean="0"/>
              <a:t>18</a:t>
            </a:fld>
            <a:endParaRPr lang="en-US"/>
          </a:p>
        </p:txBody>
      </p:sp>
    </p:spTree>
    <p:extLst>
      <p:ext uri="{BB962C8B-B14F-4D97-AF65-F5344CB8AC3E}">
        <p14:creationId xmlns:p14="http://schemas.microsoft.com/office/powerpoint/2010/main" val="4501674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6" descr="A blue and yellow logo&#10;&#10;Description automatically generated with low confidence">
            <a:extLst>
              <a:ext uri="{FF2B5EF4-FFF2-40B4-BE49-F238E27FC236}">
                <a16:creationId xmlns:a16="http://schemas.microsoft.com/office/drawing/2014/main" id="{A875D399-6818-CB48-B0E4-1C9FBBB3FBB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94194" y="5173562"/>
            <a:ext cx="4213274" cy="1178374"/>
          </a:xfrm>
          <a:prstGeom prst="rect">
            <a:avLst/>
          </a:prstGeom>
        </p:spPr>
      </p:pic>
      <p:pic>
        <p:nvPicPr>
          <p:cNvPr id="9" name="Picture 8" descr="A picture containing shape&#10;&#10;Description automatically generated">
            <a:extLst>
              <a:ext uri="{FF2B5EF4-FFF2-40B4-BE49-F238E27FC236}">
                <a16:creationId xmlns:a16="http://schemas.microsoft.com/office/drawing/2014/main" id="{D0805AFE-C18A-F143-9735-29614AC14306}"/>
              </a:ext>
            </a:extLst>
          </p:cNvPr>
          <p:cNvPicPr>
            <a:picLocks noChangeAspect="1"/>
          </p:cNvPicPr>
          <p:nvPr userDrawn="1"/>
        </p:nvPicPr>
        <p:blipFill>
          <a:blip r:embed="rId3"/>
          <a:stretch>
            <a:fillRect/>
          </a:stretch>
        </p:blipFill>
        <p:spPr>
          <a:xfrm rot="1804253">
            <a:off x="8046480" y="-130670"/>
            <a:ext cx="6227272" cy="6260047"/>
          </a:xfrm>
          <a:prstGeom prst="rect">
            <a:avLst/>
          </a:prstGeom>
        </p:spPr>
      </p:pic>
      <p:sp>
        <p:nvSpPr>
          <p:cNvPr id="15" name="Content Placeholder 14">
            <a:extLst>
              <a:ext uri="{FF2B5EF4-FFF2-40B4-BE49-F238E27FC236}">
                <a16:creationId xmlns:a16="http://schemas.microsoft.com/office/drawing/2014/main" id="{3E0FCC36-A2AB-A241-BBEF-56600B1413B2}"/>
              </a:ext>
            </a:extLst>
          </p:cNvPr>
          <p:cNvSpPr>
            <a:spLocks noGrp="1"/>
          </p:cNvSpPr>
          <p:nvPr>
            <p:ph sz="quarter" idx="10"/>
          </p:nvPr>
        </p:nvSpPr>
        <p:spPr>
          <a:xfrm>
            <a:off x="5807075" y="752475"/>
            <a:ext cx="5353050" cy="5353050"/>
          </a:xfrm>
          <a:ln w="76200">
            <a:solidFill>
              <a:schemeClr val="bg1"/>
            </a:solidFill>
          </a:ln>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3427286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D23B5BE-ED64-E84D-8F48-E1385DFEC7F7}"/>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3" name="Footer Placeholder 2">
            <a:extLst>
              <a:ext uri="{FF2B5EF4-FFF2-40B4-BE49-F238E27FC236}">
                <a16:creationId xmlns:a16="http://schemas.microsoft.com/office/drawing/2014/main" id="{41C3F27E-CF07-F441-ABC0-0A5EB3DBFF5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F46DCFF5-01D7-7945-A01D-D508C8ACB160}"/>
              </a:ext>
            </a:extLst>
          </p:cNvPr>
          <p:cNvSpPr>
            <a:spLocks noGrp="1"/>
          </p:cNvSpPr>
          <p:nvPr>
            <p:ph type="sldNum" sz="quarter" idx="12"/>
          </p:nvPr>
        </p:nvSpPr>
        <p:spPr>
          <a:xfrm>
            <a:off x="8610600" y="6356350"/>
            <a:ext cx="2743200" cy="365125"/>
          </a:xfrm>
          <a:prstGeom prst="rect">
            <a:avLst/>
          </a:prstGeom>
        </p:spPr>
        <p:txBody>
          <a:bodyPr/>
          <a:lstStyle/>
          <a:p>
            <a:fld id="{7175E10E-50DB-3A49-A73C-C46132CB0668}" type="slidenum">
              <a:rPr lang="en-US" smtClean="0"/>
              <a:t>‹#›</a:t>
            </a:fld>
            <a:endParaRPr lang="en-US"/>
          </a:p>
        </p:txBody>
      </p:sp>
    </p:spTree>
    <p:extLst>
      <p:ext uri="{BB962C8B-B14F-4D97-AF65-F5344CB8AC3E}">
        <p14:creationId xmlns:p14="http://schemas.microsoft.com/office/powerpoint/2010/main" val="1784324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EA49B3-AFE5-9441-AF78-B3F350B6232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3D7EB7D-B307-8245-9365-C66136F7A7B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62D488B-2C84-CE40-9505-9217ABF90FF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451DDC3-6114-4A4B-AEF0-8F5306BF2013}"/>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2D9D65C8-0A7C-F947-BA75-B5B6B4E42213}"/>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3159C82-8196-8547-BF8F-E0621CE6CCA2}"/>
              </a:ext>
            </a:extLst>
          </p:cNvPr>
          <p:cNvSpPr>
            <a:spLocks noGrp="1"/>
          </p:cNvSpPr>
          <p:nvPr>
            <p:ph type="sldNum" sz="quarter" idx="12"/>
          </p:nvPr>
        </p:nvSpPr>
        <p:spPr>
          <a:xfrm>
            <a:off x="8610600" y="6356350"/>
            <a:ext cx="2743200" cy="365125"/>
          </a:xfrm>
          <a:prstGeom prst="rect">
            <a:avLst/>
          </a:prstGeom>
        </p:spPr>
        <p:txBody>
          <a:bodyPr/>
          <a:lstStyle/>
          <a:p>
            <a:fld id="{7175E10E-50DB-3A49-A73C-C46132CB0668}" type="slidenum">
              <a:rPr lang="en-US" smtClean="0"/>
              <a:t>‹#›</a:t>
            </a:fld>
            <a:endParaRPr lang="en-US"/>
          </a:p>
        </p:txBody>
      </p:sp>
    </p:spTree>
    <p:extLst>
      <p:ext uri="{BB962C8B-B14F-4D97-AF65-F5344CB8AC3E}">
        <p14:creationId xmlns:p14="http://schemas.microsoft.com/office/powerpoint/2010/main" val="128768363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4FEF2C-1CF2-404D-B4C7-B61E572FA9B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59E3D4D-5795-4F4D-827B-A7B9309209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3086E9E6-E41A-314A-9637-DD6A9BA2AB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BCE8011-45B2-8B43-BA13-1BEAFD7FB0A3}"/>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6" name="Footer Placeholder 5">
            <a:extLst>
              <a:ext uri="{FF2B5EF4-FFF2-40B4-BE49-F238E27FC236}">
                <a16:creationId xmlns:a16="http://schemas.microsoft.com/office/drawing/2014/main" id="{7F401EC2-C6BD-F440-812B-8705A5991C2C}"/>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027FDFC8-CD56-DB40-AC8A-4885E9B62ADB}"/>
              </a:ext>
            </a:extLst>
          </p:cNvPr>
          <p:cNvSpPr>
            <a:spLocks noGrp="1"/>
          </p:cNvSpPr>
          <p:nvPr>
            <p:ph type="sldNum" sz="quarter" idx="12"/>
          </p:nvPr>
        </p:nvSpPr>
        <p:spPr>
          <a:xfrm>
            <a:off x="8610600" y="6356350"/>
            <a:ext cx="2743200" cy="365125"/>
          </a:xfrm>
          <a:prstGeom prst="rect">
            <a:avLst/>
          </a:prstGeom>
        </p:spPr>
        <p:txBody>
          <a:bodyPr/>
          <a:lstStyle/>
          <a:p>
            <a:fld id="{7175E10E-50DB-3A49-A73C-C46132CB0668}" type="slidenum">
              <a:rPr lang="en-US" smtClean="0"/>
              <a:t>‹#›</a:t>
            </a:fld>
            <a:endParaRPr lang="en-US"/>
          </a:p>
        </p:txBody>
      </p:sp>
    </p:spTree>
    <p:extLst>
      <p:ext uri="{BB962C8B-B14F-4D97-AF65-F5344CB8AC3E}">
        <p14:creationId xmlns:p14="http://schemas.microsoft.com/office/powerpoint/2010/main" val="3778147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72AC1-56F8-924C-98A3-6DD1AFB9D1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45A5B3-AE37-2847-AF7C-EDE7B2A48CA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E9DBE3D-97B2-9A49-BF2F-CFA296D91C63}"/>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097AE4AB-5A87-BB4F-BC90-D40AF21E7FA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E1361B8C-1004-E04D-B965-A681E8DAA2D9}"/>
              </a:ext>
            </a:extLst>
          </p:cNvPr>
          <p:cNvSpPr>
            <a:spLocks noGrp="1"/>
          </p:cNvSpPr>
          <p:nvPr>
            <p:ph type="sldNum" sz="quarter" idx="12"/>
          </p:nvPr>
        </p:nvSpPr>
        <p:spPr>
          <a:xfrm>
            <a:off x="8610600" y="6356350"/>
            <a:ext cx="2743200" cy="365125"/>
          </a:xfrm>
          <a:prstGeom prst="rect">
            <a:avLst/>
          </a:prstGeom>
        </p:spPr>
        <p:txBody>
          <a:bodyPr/>
          <a:lstStyle/>
          <a:p>
            <a:fld id="{7175E10E-50DB-3A49-A73C-C46132CB0668}" type="slidenum">
              <a:rPr lang="en-US" smtClean="0"/>
              <a:t>‹#›</a:t>
            </a:fld>
            <a:endParaRPr lang="en-US"/>
          </a:p>
        </p:txBody>
      </p:sp>
    </p:spTree>
    <p:extLst>
      <p:ext uri="{BB962C8B-B14F-4D97-AF65-F5344CB8AC3E}">
        <p14:creationId xmlns:p14="http://schemas.microsoft.com/office/powerpoint/2010/main" val="40588010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EE311D9-6396-5E4B-8700-7AF730D8EF4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C848142-0A43-4847-ADBF-C780A98E20B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B71D45-C962-374C-90D0-3FF23611CBDF}"/>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5" name="Footer Placeholder 4">
            <a:extLst>
              <a:ext uri="{FF2B5EF4-FFF2-40B4-BE49-F238E27FC236}">
                <a16:creationId xmlns:a16="http://schemas.microsoft.com/office/drawing/2014/main" id="{2AF77DDE-5541-AC42-BFDB-06954BEF4F0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A4FA7711-3CD4-E443-8760-06E42B1E80BB}"/>
              </a:ext>
            </a:extLst>
          </p:cNvPr>
          <p:cNvSpPr>
            <a:spLocks noGrp="1"/>
          </p:cNvSpPr>
          <p:nvPr>
            <p:ph type="sldNum" sz="quarter" idx="12"/>
          </p:nvPr>
        </p:nvSpPr>
        <p:spPr>
          <a:xfrm>
            <a:off x="8610600" y="6356350"/>
            <a:ext cx="2743200" cy="365125"/>
          </a:xfrm>
          <a:prstGeom prst="rect">
            <a:avLst/>
          </a:prstGeom>
        </p:spPr>
        <p:txBody>
          <a:bodyPr/>
          <a:lstStyle/>
          <a:p>
            <a:fld id="{7175E10E-50DB-3A49-A73C-C46132CB0668}" type="slidenum">
              <a:rPr lang="en-US" smtClean="0"/>
              <a:t>‹#›</a:t>
            </a:fld>
            <a:endParaRPr lang="en-US"/>
          </a:p>
        </p:txBody>
      </p:sp>
    </p:spTree>
    <p:extLst>
      <p:ext uri="{BB962C8B-B14F-4D97-AF65-F5344CB8AC3E}">
        <p14:creationId xmlns:p14="http://schemas.microsoft.com/office/powerpoint/2010/main" val="1476411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FB205-9BDA-C444-BF75-F8116CAA3EC3}"/>
              </a:ext>
            </a:extLst>
          </p:cNvPr>
          <p:cNvSpPr>
            <a:spLocks noGrp="1"/>
          </p:cNvSpPr>
          <p:nvPr>
            <p:ph type="title" hasCustomPrompt="1"/>
          </p:nvPr>
        </p:nvSpPr>
        <p:spPr>
          <a:xfrm>
            <a:off x="838200" y="365125"/>
            <a:ext cx="7713133" cy="1325563"/>
          </a:xfrm>
        </p:spPr>
        <p:txBody>
          <a:bodyPr>
            <a:noAutofit/>
          </a:bodyPr>
          <a:lstStyle>
            <a:lvl1pPr>
              <a:defRPr sz="4800" b="0">
                <a:solidFill>
                  <a:srgbClr val="0E75BD"/>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9FBD80D-10AF-1B43-8C29-01A522B54C41}"/>
              </a:ext>
            </a:extLst>
          </p:cNvPr>
          <p:cNvSpPr>
            <a:spLocks noGrp="1"/>
          </p:cNvSpPr>
          <p:nvPr>
            <p:ph idx="1"/>
          </p:nvPr>
        </p:nvSpPr>
        <p:spPr>
          <a:xfrm>
            <a:off x="838200" y="1825625"/>
            <a:ext cx="5376333"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descr="A picture containing shape&#10;&#10;Description automatically generated">
            <a:extLst>
              <a:ext uri="{FF2B5EF4-FFF2-40B4-BE49-F238E27FC236}">
                <a16:creationId xmlns:a16="http://schemas.microsoft.com/office/drawing/2014/main" id="{B7C573E3-B0D8-A44C-82F4-44A795C35277}"/>
              </a:ext>
            </a:extLst>
          </p:cNvPr>
          <p:cNvPicPr>
            <a:picLocks noChangeAspect="1"/>
          </p:cNvPicPr>
          <p:nvPr userDrawn="1"/>
        </p:nvPicPr>
        <p:blipFill>
          <a:blip r:embed="rId2"/>
          <a:stretch>
            <a:fillRect/>
          </a:stretch>
        </p:blipFill>
        <p:spPr>
          <a:xfrm rot="1804253">
            <a:off x="8046480" y="-130670"/>
            <a:ext cx="6227272" cy="6260047"/>
          </a:xfrm>
          <a:prstGeom prst="rect">
            <a:avLst/>
          </a:prstGeom>
        </p:spPr>
      </p:pic>
      <p:pic>
        <p:nvPicPr>
          <p:cNvPr id="8" name="Picture 7" descr="A blue and yellow logo&#10;&#10;Description automatically generated with low confidence">
            <a:extLst>
              <a:ext uri="{FF2B5EF4-FFF2-40B4-BE49-F238E27FC236}">
                <a16:creationId xmlns:a16="http://schemas.microsoft.com/office/drawing/2014/main" id="{DFECE7F6-BBA3-954A-974F-896FCD28384B}"/>
              </a:ext>
            </a:extLst>
          </p:cNvPr>
          <p:cNvPicPr>
            <a:picLocks noChangeAspect="1"/>
          </p:cNvPicPr>
          <p:nvPr userDrawn="1"/>
        </p:nvPicPr>
        <p:blipFill rotWithShape="1">
          <a:blip r:embed="rId3" cstate="screen">
            <a:extLst>
              <a:ext uri="{28A0092B-C50C-407E-A947-70E740481C1C}">
                <a14:useLocalDpi xmlns:a14="http://schemas.microsoft.com/office/drawing/2010/main"/>
              </a:ext>
            </a:extLst>
          </a:blip>
          <a:srcRect l="18883" t="-6311" b="-1"/>
          <a:stretch/>
        </p:blipFill>
        <p:spPr>
          <a:xfrm>
            <a:off x="9823812" y="145777"/>
            <a:ext cx="2133600" cy="782052"/>
          </a:xfrm>
          <a:prstGeom prst="rect">
            <a:avLst/>
          </a:prstGeom>
        </p:spPr>
      </p:pic>
      <p:sp>
        <p:nvSpPr>
          <p:cNvPr id="9" name="TextBox 8">
            <a:extLst>
              <a:ext uri="{FF2B5EF4-FFF2-40B4-BE49-F238E27FC236}">
                <a16:creationId xmlns:a16="http://schemas.microsoft.com/office/drawing/2014/main" id="{A5208D11-9D3E-5445-93BF-494581F794BF}"/>
              </a:ext>
            </a:extLst>
          </p:cNvPr>
          <p:cNvSpPr txBox="1"/>
          <p:nvPr userDrawn="1"/>
        </p:nvSpPr>
        <p:spPr>
          <a:xfrm>
            <a:off x="11680666" y="6353096"/>
            <a:ext cx="491067" cy="276999"/>
          </a:xfrm>
          <a:prstGeom prst="rect">
            <a:avLst/>
          </a:prstGeom>
          <a:noFill/>
        </p:spPr>
        <p:txBody>
          <a:bodyPr wrap="square" rtlCol="0">
            <a:spAutoFit/>
          </a:bodyPr>
          <a:lstStyle/>
          <a:p>
            <a:fld id="{4DE517F6-76C0-FB45-B281-8434DB6F824B}" type="slidenum">
              <a:rPr lang="en-US" sz="1200" b="1" smtClean="0">
                <a:solidFill>
                  <a:schemeClr val="bg1"/>
                </a:solidFill>
                <a:latin typeface="Avenir Black" panose="02000503020000020003" pitchFamily="2" charset="0"/>
              </a:rPr>
              <a:t>‹#›</a:t>
            </a:fld>
            <a:endParaRPr lang="en-US" sz="1200" b="1" dirty="0">
              <a:solidFill>
                <a:schemeClr val="bg1"/>
              </a:solidFill>
              <a:latin typeface="Avenir Black" panose="02000503020000020003" pitchFamily="2" charset="0"/>
            </a:endParaRPr>
          </a:p>
        </p:txBody>
      </p:sp>
    </p:spTree>
    <p:extLst>
      <p:ext uri="{BB962C8B-B14F-4D97-AF65-F5344CB8AC3E}">
        <p14:creationId xmlns:p14="http://schemas.microsoft.com/office/powerpoint/2010/main" val="21956882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FB205-9BDA-C444-BF75-F8116CAA3EC3}"/>
              </a:ext>
            </a:extLst>
          </p:cNvPr>
          <p:cNvSpPr>
            <a:spLocks noGrp="1"/>
          </p:cNvSpPr>
          <p:nvPr>
            <p:ph type="title" hasCustomPrompt="1"/>
          </p:nvPr>
        </p:nvSpPr>
        <p:spPr>
          <a:xfrm>
            <a:off x="838201" y="365125"/>
            <a:ext cx="7848600" cy="1325563"/>
          </a:xfrm>
        </p:spPr>
        <p:txBody>
          <a:bodyPr>
            <a:noAutofit/>
          </a:bodyPr>
          <a:lstStyle>
            <a:lvl1pPr>
              <a:defRPr sz="4800" b="0">
                <a:solidFill>
                  <a:srgbClr val="0E75BD"/>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09FBD80D-10AF-1B43-8C29-01A522B54C41}"/>
              </a:ext>
            </a:extLst>
          </p:cNvPr>
          <p:cNvSpPr>
            <a:spLocks noGrp="1"/>
          </p:cNvSpPr>
          <p:nvPr>
            <p:ph idx="1"/>
          </p:nvPr>
        </p:nvSpPr>
        <p:spPr>
          <a:xfrm>
            <a:off x="838199" y="1825625"/>
            <a:ext cx="10541001" cy="435133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6" name="Picture 5" descr="A blue and yellow logo&#10;&#10;Description automatically generated with low confidence">
            <a:extLst>
              <a:ext uri="{FF2B5EF4-FFF2-40B4-BE49-F238E27FC236}">
                <a16:creationId xmlns:a16="http://schemas.microsoft.com/office/drawing/2014/main" id="{B67F272F-BF1E-C54D-B7CB-1CF2D35AE064}"/>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l="18883" t="-6311" b="-1"/>
          <a:stretch/>
        </p:blipFill>
        <p:spPr>
          <a:xfrm>
            <a:off x="9823812" y="145777"/>
            <a:ext cx="2133600" cy="782052"/>
          </a:xfrm>
          <a:prstGeom prst="rect">
            <a:avLst/>
          </a:prstGeom>
        </p:spPr>
      </p:pic>
      <p:pic>
        <p:nvPicPr>
          <p:cNvPr id="9" name="Picture 8" descr="A picture containing shape&#10;&#10;Description automatically generated">
            <a:extLst>
              <a:ext uri="{FF2B5EF4-FFF2-40B4-BE49-F238E27FC236}">
                <a16:creationId xmlns:a16="http://schemas.microsoft.com/office/drawing/2014/main" id="{C726FC0C-27A8-5B4E-918F-3D1203F7611E}"/>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11281054" y="5930171"/>
            <a:ext cx="777958" cy="782052"/>
          </a:xfrm>
          <a:prstGeom prst="rect">
            <a:avLst/>
          </a:prstGeom>
        </p:spPr>
      </p:pic>
      <p:sp>
        <p:nvSpPr>
          <p:cNvPr id="11" name="TextBox 10">
            <a:extLst>
              <a:ext uri="{FF2B5EF4-FFF2-40B4-BE49-F238E27FC236}">
                <a16:creationId xmlns:a16="http://schemas.microsoft.com/office/drawing/2014/main" id="{1A7C4B0D-0D88-BA44-8B60-C653D576D15A}"/>
              </a:ext>
            </a:extLst>
          </p:cNvPr>
          <p:cNvSpPr txBox="1"/>
          <p:nvPr userDrawn="1"/>
        </p:nvSpPr>
        <p:spPr>
          <a:xfrm>
            <a:off x="11680666" y="6353096"/>
            <a:ext cx="491067" cy="276999"/>
          </a:xfrm>
          <a:prstGeom prst="rect">
            <a:avLst/>
          </a:prstGeom>
          <a:noFill/>
        </p:spPr>
        <p:txBody>
          <a:bodyPr wrap="square" rtlCol="0">
            <a:spAutoFit/>
          </a:bodyPr>
          <a:lstStyle/>
          <a:p>
            <a:fld id="{4DE517F6-76C0-FB45-B281-8434DB6F824B}" type="slidenum">
              <a:rPr lang="en-US" sz="1200" b="1" smtClean="0">
                <a:solidFill>
                  <a:schemeClr val="bg1"/>
                </a:solidFill>
                <a:latin typeface="Avenir Black" panose="02000503020000020003" pitchFamily="2" charset="0"/>
              </a:rPr>
              <a:t>‹#›</a:t>
            </a:fld>
            <a:endParaRPr lang="en-US" sz="1200" b="1" dirty="0">
              <a:solidFill>
                <a:schemeClr val="bg1"/>
              </a:solidFill>
              <a:latin typeface="Avenir Black" panose="02000503020000020003" pitchFamily="2" charset="0"/>
            </a:endParaRPr>
          </a:p>
        </p:txBody>
      </p:sp>
    </p:spTree>
    <p:extLst>
      <p:ext uri="{BB962C8B-B14F-4D97-AF65-F5344CB8AC3E}">
        <p14:creationId xmlns:p14="http://schemas.microsoft.com/office/powerpoint/2010/main" val="28209750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A close-up of a person lifting weights&#10;&#10;Description automatically generated with medium confidence">
            <a:extLst>
              <a:ext uri="{FF2B5EF4-FFF2-40B4-BE49-F238E27FC236}">
                <a16:creationId xmlns:a16="http://schemas.microsoft.com/office/drawing/2014/main" id="{E53630DF-F736-F94D-883C-467F81A7933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8" name="Rectangle 7">
            <a:extLst>
              <a:ext uri="{FF2B5EF4-FFF2-40B4-BE49-F238E27FC236}">
                <a16:creationId xmlns:a16="http://schemas.microsoft.com/office/drawing/2014/main" id="{322A8EE0-15AB-6A47-A4CA-BA314F0AFE99}"/>
              </a:ext>
            </a:extLst>
          </p:cNvPr>
          <p:cNvSpPr/>
          <p:nvPr userDrawn="1"/>
        </p:nvSpPr>
        <p:spPr>
          <a:xfrm>
            <a:off x="-6350" y="0"/>
            <a:ext cx="12192000" cy="6858000"/>
          </a:xfrm>
          <a:prstGeom prst="rect">
            <a:avLst/>
          </a:prstGeom>
          <a:solidFill>
            <a:srgbClr val="0E75BD">
              <a:alpha val="8482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7C3AA7-8A3F-CD4D-B4BE-96643C2BF6CF}"/>
              </a:ext>
            </a:extLst>
          </p:cNvPr>
          <p:cNvSpPr>
            <a:spLocks noGrp="1"/>
          </p:cNvSpPr>
          <p:nvPr>
            <p:ph type="title" hasCustomPrompt="1"/>
          </p:nvPr>
        </p:nvSpPr>
        <p:spPr>
          <a:xfrm>
            <a:off x="831850" y="1709738"/>
            <a:ext cx="10515600" cy="2852737"/>
          </a:xfrm>
        </p:spPr>
        <p:txBody>
          <a:bodyPr anchor="b"/>
          <a:lstStyle>
            <a:lvl1pPr>
              <a:defRPr sz="6000" b="1">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383ED38-4751-E843-BDB4-16A1CE72E375}"/>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172870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pic>
        <p:nvPicPr>
          <p:cNvPr id="7" name="Picture 6" descr="A close-up of a person lifting weights&#10;&#10;Description automatically generated with medium confidence">
            <a:extLst>
              <a:ext uri="{FF2B5EF4-FFF2-40B4-BE49-F238E27FC236}">
                <a16:creationId xmlns:a16="http://schemas.microsoft.com/office/drawing/2014/main" id="{E53630DF-F736-F94D-883C-467F81A7933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FA072884-3541-C74B-BD09-9BB789C534EF}"/>
              </a:ext>
            </a:extLst>
          </p:cNvPr>
          <p:cNvSpPr/>
          <p:nvPr userDrawn="1"/>
        </p:nvSpPr>
        <p:spPr>
          <a:xfrm>
            <a:off x="-6350" y="0"/>
            <a:ext cx="12192000" cy="6858000"/>
          </a:xfrm>
          <a:prstGeom prst="rect">
            <a:avLst/>
          </a:prstGeom>
          <a:solidFill>
            <a:srgbClr val="F8BD12">
              <a:alpha val="8482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7C3AA7-8A3F-CD4D-B4BE-96643C2BF6CF}"/>
              </a:ext>
            </a:extLst>
          </p:cNvPr>
          <p:cNvSpPr>
            <a:spLocks noGrp="1"/>
          </p:cNvSpPr>
          <p:nvPr>
            <p:ph type="title" hasCustomPrompt="1"/>
          </p:nvPr>
        </p:nvSpPr>
        <p:spPr>
          <a:xfrm>
            <a:off x="831850" y="1709738"/>
            <a:ext cx="10515600" cy="2852737"/>
          </a:xfrm>
        </p:spPr>
        <p:txBody>
          <a:bodyPr anchor="b"/>
          <a:lstStyle>
            <a:lvl1pPr>
              <a:defRPr sz="6000" b="1">
                <a:solidFill>
                  <a:srgbClr val="47644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383ED38-4751-E843-BDB4-16A1CE72E375}"/>
              </a:ext>
            </a:extLst>
          </p:cNvPr>
          <p:cNvSpPr>
            <a:spLocks noGrp="1"/>
          </p:cNvSpPr>
          <p:nvPr>
            <p:ph type="body" idx="1"/>
          </p:nvPr>
        </p:nvSpPr>
        <p:spPr>
          <a:xfrm>
            <a:off x="831850" y="4589463"/>
            <a:ext cx="10515600" cy="1500187"/>
          </a:xfrm>
        </p:spPr>
        <p:txBody>
          <a:bodyPr/>
          <a:lstStyle>
            <a:lvl1pPr marL="0" indent="0">
              <a:buNone/>
              <a:defRPr sz="2400">
                <a:solidFill>
                  <a:srgbClr val="47644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9678386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2_Section Header">
    <p:spTree>
      <p:nvGrpSpPr>
        <p:cNvPr id="1" name=""/>
        <p:cNvGrpSpPr/>
        <p:nvPr/>
      </p:nvGrpSpPr>
      <p:grpSpPr>
        <a:xfrm>
          <a:off x="0" y="0"/>
          <a:ext cx="0" cy="0"/>
          <a:chOff x="0" y="0"/>
          <a:chExt cx="0" cy="0"/>
        </a:xfrm>
      </p:grpSpPr>
      <p:pic>
        <p:nvPicPr>
          <p:cNvPr id="7" name="Picture 6" descr="A close-up of a person lifting weights&#10;&#10;Description automatically generated with medium confidence">
            <a:extLst>
              <a:ext uri="{FF2B5EF4-FFF2-40B4-BE49-F238E27FC236}">
                <a16:creationId xmlns:a16="http://schemas.microsoft.com/office/drawing/2014/main" id="{E53630DF-F736-F94D-883C-467F81A7933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0" y="0"/>
            <a:ext cx="12192000" cy="6858000"/>
          </a:xfrm>
          <a:prstGeom prst="rect">
            <a:avLst/>
          </a:prstGeom>
        </p:spPr>
      </p:pic>
      <p:sp>
        <p:nvSpPr>
          <p:cNvPr id="6" name="Rectangle 5">
            <a:extLst>
              <a:ext uri="{FF2B5EF4-FFF2-40B4-BE49-F238E27FC236}">
                <a16:creationId xmlns:a16="http://schemas.microsoft.com/office/drawing/2014/main" id="{3925E510-F63E-C848-955F-66730B04B900}"/>
              </a:ext>
            </a:extLst>
          </p:cNvPr>
          <p:cNvSpPr/>
          <p:nvPr userDrawn="1"/>
        </p:nvSpPr>
        <p:spPr>
          <a:xfrm>
            <a:off x="-6350" y="0"/>
            <a:ext cx="12192000" cy="6858000"/>
          </a:xfrm>
          <a:prstGeom prst="rect">
            <a:avLst/>
          </a:prstGeom>
          <a:solidFill>
            <a:srgbClr val="476441">
              <a:alpha val="84828"/>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97C3AA7-8A3F-CD4D-B4BE-96643C2BF6CF}"/>
              </a:ext>
            </a:extLst>
          </p:cNvPr>
          <p:cNvSpPr>
            <a:spLocks noGrp="1"/>
          </p:cNvSpPr>
          <p:nvPr>
            <p:ph type="title" hasCustomPrompt="1"/>
          </p:nvPr>
        </p:nvSpPr>
        <p:spPr>
          <a:xfrm>
            <a:off x="831850" y="1709738"/>
            <a:ext cx="10515600" cy="2852737"/>
          </a:xfrm>
        </p:spPr>
        <p:txBody>
          <a:bodyPr anchor="b"/>
          <a:lstStyle>
            <a:lvl1pPr>
              <a:defRPr sz="6000" b="1">
                <a:solidFill>
                  <a:schemeClr val="bg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C383ED38-4751-E843-BDB4-16A1CE72E375}"/>
              </a:ext>
            </a:extLst>
          </p:cNvPr>
          <p:cNvSpPr>
            <a:spLocks noGrp="1"/>
          </p:cNvSpPr>
          <p:nvPr>
            <p:ph type="body" idx="1"/>
          </p:nvPr>
        </p:nvSpPr>
        <p:spPr>
          <a:xfrm>
            <a:off x="831850" y="4589463"/>
            <a:ext cx="10515600" cy="1500187"/>
          </a:xfrm>
        </p:spPr>
        <p:txBody>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Tree>
    <p:extLst>
      <p:ext uri="{BB962C8B-B14F-4D97-AF65-F5344CB8AC3E}">
        <p14:creationId xmlns:p14="http://schemas.microsoft.com/office/powerpoint/2010/main" val="27626696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8" name="Picture 7" descr="A picture containing shape&#10;&#10;Description automatically generated">
            <a:extLst>
              <a:ext uri="{FF2B5EF4-FFF2-40B4-BE49-F238E27FC236}">
                <a16:creationId xmlns:a16="http://schemas.microsoft.com/office/drawing/2014/main" id="{C806E62A-B120-8B4A-B3C5-588A66F4EFA6}"/>
              </a:ext>
            </a:extLst>
          </p:cNvPr>
          <p:cNvPicPr>
            <a:picLocks noChangeAspect="1"/>
          </p:cNvPicPr>
          <p:nvPr userDrawn="1"/>
        </p:nvPicPr>
        <p:blipFill>
          <a:blip r:embed="rId2"/>
          <a:stretch>
            <a:fillRect/>
          </a:stretch>
        </p:blipFill>
        <p:spPr>
          <a:xfrm rot="1804253">
            <a:off x="8046480" y="-130670"/>
            <a:ext cx="6227272" cy="6260047"/>
          </a:xfrm>
          <a:prstGeom prst="rect">
            <a:avLst/>
          </a:prstGeom>
        </p:spPr>
      </p:pic>
      <p:sp>
        <p:nvSpPr>
          <p:cNvPr id="9" name="Content Placeholder 14">
            <a:extLst>
              <a:ext uri="{FF2B5EF4-FFF2-40B4-BE49-F238E27FC236}">
                <a16:creationId xmlns:a16="http://schemas.microsoft.com/office/drawing/2014/main" id="{8F4A1239-450E-FE47-BD14-09BD7F426495}"/>
              </a:ext>
            </a:extLst>
          </p:cNvPr>
          <p:cNvSpPr>
            <a:spLocks noGrp="1"/>
          </p:cNvSpPr>
          <p:nvPr>
            <p:ph sz="quarter" idx="10"/>
          </p:nvPr>
        </p:nvSpPr>
        <p:spPr>
          <a:xfrm>
            <a:off x="5807075" y="752475"/>
            <a:ext cx="5353050" cy="5353050"/>
          </a:xfrm>
          <a:ln w="76200">
            <a:solidFill>
              <a:schemeClr val="bg1"/>
            </a:solidFill>
          </a:ln>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2" name="Title 1">
            <a:extLst>
              <a:ext uri="{FF2B5EF4-FFF2-40B4-BE49-F238E27FC236}">
                <a16:creationId xmlns:a16="http://schemas.microsoft.com/office/drawing/2014/main" id="{C94B8F70-2277-E442-92FB-927110BA54AA}"/>
              </a:ext>
            </a:extLst>
          </p:cNvPr>
          <p:cNvSpPr>
            <a:spLocks noGrp="1"/>
          </p:cNvSpPr>
          <p:nvPr>
            <p:ph type="title" hasCustomPrompt="1"/>
          </p:nvPr>
        </p:nvSpPr>
        <p:spPr>
          <a:xfrm>
            <a:off x="838200" y="752475"/>
            <a:ext cx="4456609" cy="1325563"/>
          </a:xfrm>
        </p:spPr>
        <p:txBody>
          <a:bodyPr>
            <a:noAutofit/>
          </a:bodyPr>
          <a:lstStyle>
            <a:lvl1pPr>
              <a:defRPr sz="3400" b="1" i="0">
                <a:solidFill>
                  <a:srgbClr val="0E75BD"/>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3182C0C7-0C4F-1A41-9273-23D67A1F46F1}"/>
              </a:ext>
            </a:extLst>
          </p:cNvPr>
          <p:cNvSpPr>
            <a:spLocks noGrp="1"/>
          </p:cNvSpPr>
          <p:nvPr>
            <p:ph sz="half" idx="1"/>
          </p:nvPr>
        </p:nvSpPr>
        <p:spPr>
          <a:xfrm>
            <a:off x="838200" y="2319867"/>
            <a:ext cx="4456609" cy="385709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TextBox 9">
            <a:extLst>
              <a:ext uri="{FF2B5EF4-FFF2-40B4-BE49-F238E27FC236}">
                <a16:creationId xmlns:a16="http://schemas.microsoft.com/office/drawing/2014/main" id="{58B7268C-B9BD-4A48-AA95-A9E423DB5059}"/>
              </a:ext>
            </a:extLst>
          </p:cNvPr>
          <p:cNvSpPr txBox="1"/>
          <p:nvPr userDrawn="1"/>
        </p:nvSpPr>
        <p:spPr>
          <a:xfrm>
            <a:off x="11680666" y="6353096"/>
            <a:ext cx="491067" cy="276999"/>
          </a:xfrm>
          <a:prstGeom prst="rect">
            <a:avLst/>
          </a:prstGeom>
          <a:noFill/>
        </p:spPr>
        <p:txBody>
          <a:bodyPr wrap="square" rtlCol="0">
            <a:spAutoFit/>
          </a:bodyPr>
          <a:lstStyle/>
          <a:p>
            <a:fld id="{4DE517F6-76C0-FB45-B281-8434DB6F824B}" type="slidenum">
              <a:rPr lang="en-US" sz="1200" b="1" smtClean="0">
                <a:solidFill>
                  <a:schemeClr val="bg1"/>
                </a:solidFill>
                <a:latin typeface="Avenir Black" panose="02000503020000020003" pitchFamily="2" charset="0"/>
              </a:rPr>
              <a:t>‹#›</a:t>
            </a:fld>
            <a:endParaRPr lang="en-US" sz="1200" b="1" dirty="0">
              <a:solidFill>
                <a:schemeClr val="bg1"/>
              </a:solidFill>
              <a:latin typeface="Avenir Black" panose="02000503020000020003" pitchFamily="2" charset="0"/>
            </a:endParaRPr>
          </a:p>
        </p:txBody>
      </p:sp>
    </p:spTree>
    <p:extLst>
      <p:ext uri="{BB962C8B-B14F-4D97-AF65-F5344CB8AC3E}">
        <p14:creationId xmlns:p14="http://schemas.microsoft.com/office/powerpoint/2010/main" val="24462777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0" name="Picture 9" descr="A blue and yellow logo&#10;&#10;Description automatically generated with low confidence">
            <a:extLst>
              <a:ext uri="{FF2B5EF4-FFF2-40B4-BE49-F238E27FC236}">
                <a16:creationId xmlns:a16="http://schemas.microsoft.com/office/drawing/2014/main" id="{610A23B3-D616-D442-BDEE-41DE52CFF3A0}"/>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39179" y="2488021"/>
            <a:ext cx="5457584" cy="1526384"/>
          </a:xfrm>
          <a:prstGeom prst="rect">
            <a:avLst/>
          </a:prstGeom>
        </p:spPr>
      </p:pic>
      <p:pic>
        <p:nvPicPr>
          <p:cNvPr id="11" name="Picture 10" descr="A picture containing shape&#10;&#10;Description automatically generated">
            <a:extLst>
              <a:ext uri="{FF2B5EF4-FFF2-40B4-BE49-F238E27FC236}">
                <a16:creationId xmlns:a16="http://schemas.microsoft.com/office/drawing/2014/main" id="{73BD6BD0-7416-9E45-9499-B9D6A1AB9FE3}"/>
              </a:ext>
            </a:extLst>
          </p:cNvPr>
          <p:cNvPicPr>
            <a:picLocks noChangeAspect="1"/>
          </p:cNvPicPr>
          <p:nvPr userDrawn="1"/>
        </p:nvPicPr>
        <p:blipFill>
          <a:blip r:embed="rId3"/>
          <a:stretch>
            <a:fillRect/>
          </a:stretch>
        </p:blipFill>
        <p:spPr>
          <a:xfrm rot="1804253">
            <a:off x="8046480" y="-130670"/>
            <a:ext cx="6227272" cy="6260047"/>
          </a:xfrm>
          <a:prstGeom prst="rect">
            <a:avLst/>
          </a:prstGeom>
        </p:spPr>
      </p:pic>
      <p:pic>
        <p:nvPicPr>
          <p:cNvPr id="12" name="Picture 11" descr="A picture containing shape&#10;&#10;Description automatically generated">
            <a:extLst>
              <a:ext uri="{FF2B5EF4-FFF2-40B4-BE49-F238E27FC236}">
                <a16:creationId xmlns:a16="http://schemas.microsoft.com/office/drawing/2014/main" id="{49551C91-D136-5749-ACD0-E0EC26341458}"/>
              </a:ext>
            </a:extLst>
          </p:cNvPr>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rot="1804253">
            <a:off x="5772400" y="5140953"/>
            <a:ext cx="2702984" cy="2717210"/>
          </a:xfrm>
          <a:prstGeom prst="rect">
            <a:avLst/>
          </a:prstGeom>
        </p:spPr>
      </p:pic>
    </p:spTree>
    <p:extLst>
      <p:ext uri="{BB962C8B-B14F-4D97-AF65-F5344CB8AC3E}">
        <p14:creationId xmlns:p14="http://schemas.microsoft.com/office/powerpoint/2010/main" val="11109175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1DE63E-2DB2-094E-A790-29B08B24AC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EDBAFB-7E30-AD48-AF54-466BDC748EB8}"/>
              </a:ext>
            </a:extLst>
          </p:cNvPr>
          <p:cNvSpPr>
            <a:spLocks noGrp="1"/>
          </p:cNvSpPr>
          <p:nvPr>
            <p:ph type="dt" sz="half" idx="10"/>
          </p:nvPr>
        </p:nvSpPr>
        <p:spPr>
          <a:xfrm>
            <a:off x="838200" y="6356350"/>
            <a:ext cx="2743200" cy="365125"/>
          </a:xfrm>
          <a:prstGeom prst="rect">
            <a:avLst/>
          </a:prstGeom>
        </p:spPr>
        <p:txBody>
          <a:bodyPr/>
          <a:lstStyle/>
          <a:p>
            <a:endParaRPr lang="en-US"/>
          </a:p>
        </p:txBody>
      </p:sp>
      <p:sp>
        <p:nvSpPr>
          <p:cNvPr id="4" name="Footer Placeholder 3">
            <a:extLst>
              <a:ext uri="{FF2B5EF4-FFF2-40B4-BE49-F238E27FC236}">
                <a16:creationId xmlns:a16="http://schemas.microsoft.com/office/drawing/2014/main" id="{F1F973AF-2478-094F-AB35-309214AB1E1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BE77A5BF-0AEB-954D-958C-A60B5BA555BC}"/>
              </a:ext>
            </a:extLst>
          </p:cNvPr>
          <p:cNvSpPr>
            <a:spLocks noGrp="1"/>
          </p:cNvSpPr>
          <p:nvPr>
            <p:ph type="sldNum" sz="quarter" idx="12"/>
          </p:nvPr>
        </p:nvSpPr>
        <p:spPr>
          <a:xfrm>
            <a:off x="8610600" y="6356350"/>
            <a:ext cx="2743200" cy="365125"/>
          </a:xfrm>
          <a:prstGeom prst="rect">
            <a:avLst/>
          </a:prstGeom>
        </p:spPr>
        <p:txBody>
          <a:bodyPr/>
          <a:lstStyle/>
          <a:p>
            <a:fld id="{7175E10E-50DB-3A49-A73C-C46132CB0668}" type="slidenum">
              <a:rPr lang="en-US" smtClean="0"/>
              <a:t>‹#›</a:t>
            </a:fld>
            <a:endParaRPr lang="en-US"/>
          </a:p>
        </p:txBody>
      </p:sp>
    </p:spTree>
    <p:extLst>
      <p:ext uri="{BB962C8B-B14F-4D97-AF65-F5344CB8AC3E}">
        <p14:creationId xmlns:p14="http://schemas.microsoft.com/office/powerpoint/2010/main" val="1156560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04B39B1-67E3-6949-80D7-6C2E6B4F339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3E51DA-F95F-A946-9A9B-A93C8EFF70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TextBox 6">
            <a:extLst>
              <a:ext uri="{FF2B5EF4-FFF2-40B4-BE49-F238E27FC236}">
                <a16:creationId xmlns:a16="http://schemas.microsoft.com/office/drawing/2014/main" id="{301F4A00-267C-294A-AD6E-D96A3480807A}"/>
              </a:ext>
            </a:extLst>
          </p:cNvPr>
          <p:cNvSpPr txBox="1"/>
          <p:nvPr userDrawn="1"/>
        </p:nvSpPr>
        <p:spPr>
          <a:xfrm>
            <a:off x="11680666" y="6353096"/>
            <a:ext cx="491067" cy="276999"/>
          </a:xfrm>
          <a:prstGeom prst="rect">
            <a:avLst/>
          </a:prstGeom>
          <a:noFill/>
        </p:spPr>
        <p:txBody>
          <a:bodyPr wrap="square" rtlCol="0">
            <a:spAutoFit/>
          </a:bodyPr>
          <a:lstStyle/>
          <a:p>
            <a:fld id="{4DE517F6-76C0-FB45-B281-8434DB6F824B}" type="slidenum">
              <a:rPr lang="en-US" sz="1200" b="1" smtClean="0">
                <a:solidFill>
                  <a:schemeClr val="bg1"/>
                </a:solidFill>
                <a:latin typeface="Avenir Black" panose="02000503020000020003" pitchFamily="2" charset="0"/>
              </a:rPr>
              <a:t>‹#›</a:t>
            </a:fld>
            <a:endParaRPr lang="en-US" sz="1200" b="1" dirty="0">
              <a:solidFill>
                <a:schemeClr val="bg1"/>
              </a:solidFill>
              <a:latin typeface="Avenir Black" panose="02000503020000020003" pitchFamily="2" charset="0"/>
            </a:endParaRPr>
          </a:p>
        </p:txBody>
      </p:sp>
    </p:spTree>
    <p:extLst>
      <p:ext uri="{BB962C8B-B14F-4D97-AF65-F5344CB8AC3E}">
        <p14:creationId xmlns:p14="http://schemas.microsoft.com/office/powerpoint/2010/main" val="2627614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2" r:id="rId3"/>
    <p:sldLayoutId id="2147483651" r:id="rId4"/>
    <p:sldLayoutId id="2147483660" r:id="rId5"/>
    <p:sldLayoutId id="214748366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Lst>
  <p:hf hdr="0" ftr="0" dt="0"/>
  <p:txStyles>
    <p:titleStyle>
      <a:lvl1pPr algn="l" defTabSz="914400" rtl="0" eaLnBrk="1" latinLnBrk="0" hangingPunct="1">
        <a:lnSpc>
          <a:spcPct val="90000"/>
        </a:lnSpc>
        <a:spcBef>
          <a:spcPct val="0"/>
        </a:spcBef>
        <a:buNone/>
        <a:defRPr sz="4400" kern="1200">
          <a:solidFill>
            <a:schemeClr val="tx1"/>
          </a:solidFill>
          <a:latin typeface="Avenir Book" panose="02000503020000020003" pitchFamily="2"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3" Type="http://schemas.openxmlformats.org/officeDocument/2006/relationships/hyperlink" Target="https://www.disabilityequitycollaborative.org/" TargetMode="External"/><Relationship Id="rId2" Type="http://schemas.openxmlformats.org/officeDocument/2006/relationships/hyperlink" Target="mailto:megan.A.morris@cuanschutz.edu" TargetMode="Externa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3.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5AEA33-1B7B-5941-A652-EFF6ADE460CC}"/>
              </a:ext>
            </a:extLst>
          </p:cNvPr>
          <p:cNvSpPr txBox="1"/>
          <p:nvPr/>
        </p:nvSpPr>
        <p:spPr>
          <a:xfrm>
            <a:off x="120735" y="1258384"/>
            <a:ext cx="6737266" cy="3016210"/>
          </a:xfrm>
          <a:prstGeom prst="rect">
            <a:avLst/>
          </a:prstGeom>
          <a:noFill/>
        </p:spPr>
        <p:txBody>
          <a:bodyPr wrap="square" rtlCol="0">
            <a:spAutoFit/>
          </a:bodyPr>
          <a:lstStyle/>
          <a:p>
            <a:pPr algn="ctr"/>
            <a:r>
              <a:rPr lang="en-US" sz="3800" b="1" dirty="0">
                <a:solidFill>
                  <a:srgbClr val="476441"/>
                </a:solidFill>
                <a:latin typeface="Avenir Medium" panose="02000503020000020003"/>
              </a:rPr>
              <a:t>Challenges and Opportunities: Lessons Learned from ADA Coordinators Working within Diverse Healthcare Organizations</a:t>
            </a:r>
          </a:p>
        </p:txBody>
      </p:sp>
    </p:spTree>
    <p:extLst>
      <p:ext uri="{BB962C8B-B14F-4D97-AF65-F5344CB8AC3E}">
        <p14:creationId xmlns:p14="http://schemas.microsoft.com/office/powerpoint/2010/main" val="6009981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035" y="87468"/>
            <a:ext cx="9688550" cy="1325563"/>
          </a:xfrm>
        </p:spPr>
        <p:txBody>
          <a:bodyPr/>
          <a:lstStyle/>
          <a:p>
            <a:r>
              <a:rPr lang="en-US" dirty="0">
                <a:latin typeface="Avenir Medium" panose="02000503020000020003"/>
              </a:rPr>
              <a:t>Position Structure and Organization</a:t>
            </a:r>
          </a:p>
        </p:txBody>
      </p:sp>
      <p:sp>
        <p:nvSpPr>
          <p:cNvPr id="3" name="Content Placeholder 2"/>
          <p:cNvSpPr>
            <a:spLocks noGrp="1"/>
          </p:cNvSpPr>
          <p:nvPr>
            <p:ph idx="1"/>
          </p:nvPr>
        </p:nvSpPr>
        <p:spPr>
          <a:xfrm>
            <a:off x="381001" y="1580297"/>
            <a:ext cx="11171662" cy="3214727"/>
          </a:xfrm>
        </p:spPr>
        <p:txBody>
          <a:bodyPr>
            <a:normAutofit fontScale="70000" lnSpcReduction="20000"/>
          </a:bodyPr>
          <a:lstStyle/>
          <a:p>
            <a:pPr>
              <a:lnSpc>
                <a:spcPct val="100000"/>
              </a:lnSpc>
            </a:pPr>
            <a:endParaRPr lang="en-US" dirty="0">
              <a:latin typeface="Avenir Medium" panose="02000503020000020003"/>
            </a:endParaRPr>
          </a:p>
          <a:p>
            <a:pPr>
              <a:lnSpc>
                <a:spcPct val="100000"/>
              </a:lnSpc>
            </a:pPr>
            <a:r>
              <a:rPr lang="en-US" sz="4000" dirty="0">
                <a:latin typeface="Avenir Medium" panose="02000503020000020003"/>
              </a:rPr>
              <a:t>Varied by healthcare organization</a:t>
            </a:r>
          </a:p>
          <a:p>
            <a:pPr marL="0" indent="0">
              <a:lnSpc>
                <a:spcPct val="100000"/>
              </a:lnSpc>
              <a:buNone/>
            </a:pPr>
            <a:endParaRPr lang="en-US" sz="4000" dirty="0">
              <a:latin typeface="Avenir Medium" panose="02000503020000020003"/>
            </a:endParaRPr>
          </a:p>
          <a:p>
            <a:pPr>
              <a:lnSpc>
                <a:spcPct val="100000"/>
              </a:lnSpc>
            </a:pPr>
            <a:r>
              <a:rPr lang="en-US" sz="4000" dirty="0">
                <a:latin typeface="Avenir Medium" panose="02000503020000020003"/>
              </a:rPr>
              <a:t>Many were the only position dedicated to improving disability accessibility in their organization</a:t>
            </a:r>
          </a:p>
          <a:p>
            <a:pPr marL="0" indent="0">
              <a:lnSpc>
                <a:spcPct val="100000"/>
              </a:lnSpc>
              <a:buNone/>
            </a:pPr>
            <a:endParaRPr lang="en-US" sz="4000" dirty="0">
              <a:latin typeface="Avenir Medium" panose="02000503020000020003"/>
            </a:endParaRPr>
          </a:p>
          <a:p>
            <a:pPr>
              <a:lnSpc>
                <a:spcPct val="100000"/>
              </a:lnSpc>
            </a:pPr>
            <a:r>
              <a:rPr lang="en-US" sz="4000" dirty="0">
                <a:latin typeface="Avenir Medium" panose="02000503020000020003"/>
              </a:rPr>
              <a:t>Three types of models</a:t>
            </a:r>
            <a:endParaRPr lang="en-US" sz="4000" i="1" dirty="0">
              <a:latin typeface="Avenir Medium" panose="02000503020000020003"/>
            </a:endParaRPr>
          </a:p>
        </p:txBody>
      </p:sp>
    </p:spTree>
    <p:extLst>
      <p:ext uri="{BB962C8B-B14F-4D97-AF65-F5344CB8AC3E}">
        <p14:creationId xmlns:p14="http://schemas.microsoft.com/office/powerpoint/2010/main" val="2315506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6035" y="87468"/>
            <a:ext cx="9688550" cy="1325563"/>
          </a:xfrm>
        </p:spPr>
        <p:txBody>
          <a:bodyPr/>
          <a:lstStyle/>
          <a:p>
            <a:r>
              <a:rPr lang="en-US" dirty="0">
                <a:latin typeface="Avenir Medium" panose="02000503020000020003"/>
              </a:rPr>
              <a:t>Position Structure: Model 1</a:t>
            </a:r>
          </a:p>
        </p:txBody>
      </p:sp>
      <p:sp>
        <p:nvSpPr>
          <p:cNvPr id="3" name="Content Placeholder 2"/>
          <p:cNvSpPr>
            <a:spLocks noGrp="1"/>
          </p:cNvSpPr>
          <p:nvPr>
            <p:ph idx="1"/>
          </p:nvPr>
        </p:nvSpPr>
        <p:spPr>
          <a:xfrm>
            <a:off x="503664" y="1914834"/>
            <a:ext cx="11160512" cy="3303937"/>
          </a:xfrm>
        </p:spPr>
        <p:txBody>
          <a:bodyPr>
            <a:normAutofit fontScale="85000" lnSpcReduction="10000"/>
          </a:bodyPr>
          <a:lstStyle/>
          <a:p>
            <a:pPr>
              <a:lnSpc>
                <a:spcPct val="100000"/>
              </a:lnSpc>
            </a:pPr>
            <a:r>
              <a:rPr lang="en-US" sz="4100" dirty="0">
                <a:latin typeface="Avenir Medium" panose="02000503020000020003"/>
              </a:rPr>
              <a:t> </a:t>
            </a:r>
            <a:r>
              <a:rPr lang="en-US" sz="3800" dirty="0">
                <a:latin typeface="Avenir Medium" panose="02000503020000020003"/>
              </a:rPr>
              <a:t>One individual leading all efforts</a:t>
            </a:r>
            <a:br>
              <a:rPr lang="en-US" sz="3800" dirty="0">
                <a:latin typeface="Avenir Medium" panose="02000503020000020003"/>
              </a:rPr>
            </a:br>
            <a:br>
              <a:rPr lang="en-US" sz="3800" dirty="0">
                <a:latin typeface="Avenir Medium" panose="02000503020000020003"/>
              </a:rPr>
            </a:br>
            <a:endParaRPr lang="en-US" sz="3800" dirty="0">
              <a:latin typeface="Avenir Medium" panose="02000503020000020003"/>
            </a:endParaRPr>
          </a:p>
          <a:p>
            <a:pPr marL="0" indent="0">
              <a:lnSpc>
                <a:spcPct val="100000"/>
              </a:lnSpc>
              <a:buNone/>
            </a:pPr>
            <a:r>
              <a:rPr lang="en-US" sz="3300" i="1" dirty="0">
                <a:latin typeface="Avenir Medium" panose="02000503020000020003"/>
              </a:rPr>
              <a:t>We have a civil rights coordinator through the requirements of Section 1557, but they, again, when it comes to anything ADA or language access related, usually those individuals will come to me for guidance input and assistance in resolution. We don't have a team of ADA people.</a:t>
            </a:r>
          </a:p>
        </p:txBody>
      </p:sp>
    </p:spTree>
    <p:extLst>
      <p:ext uri="{BB962C8B-B14F-4D97-AF65-F5344CB8AC3E}">
        <p14:creationId xmlns:p14="http://schemas.microsoft.com/office/powerpoint/2010/main" val="65616099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5606" y="365126"/>
            <a:ext cx="7848600" cy="928416"/>
          </a:xfrm>
        </p:spPr>
        <p:txBody>
          <a:bodyPr/>
          <a:lstStyle/>
          <a:p>
            <a:r>
              <a:rPr lang="en-US" dirty="0">
                <a:latin typeface="Avenir Medium" panose="02000503020000020003"/>
              </a:rPr>
              <a:t>Position Structure: Model 2</a:t>
            </a:r>
          </a:p>
        </p:txBody>
      </p:sp>
      <p:sp>
        <p:nvSpPr>
          <p:cNvPr id="3" name="Content Placeholder 2"/>
          <p:cNvSpPr>
            <a:spLocks noGrp="1"/>
          </p:cNvSpPr>
          <p:nvPr>
            <p:ph idx="1"/>
          </p:nvPr>
        </p:nvSpPr>
        <p:spPr>
          <a:xfrm>
            <a:off x="838199" y="1538868"/>
            <a:ext cx="10541001" cy="4638095"/>
          </a:xfrm>
        </p:spPr>
        <p:txBody>
          <a:bodyPr>
            <a:noAutofit/>
          </a:bodyPr>
          <a:lstStyle/>
          <a:p>
            <a:pPr>
              <a:lnSpc>
                <a:spcPct val="100000"/>
              </a:lnSpc>
            </a:pPr>
            <a:r>
              <a:rPr lang="en-US" dirty="0">
                <a:latin typeface="Avenir Medium" panose="02000503020000020003"/>
              </a:rPr>
              <a:t>Lead with team of ADA coordinators </a:t>
            </a:r>
            <a:br>
              <a:rPr lang="en-US" dirty="0">
                <a:latin typeface="Avenir Medium" panose="02000503020000020003"/>
              </a:rPr>
            </a:br>
            <a:endParaRPr lang="en-US" dirty="0">
              <a:latin typeface="Avenir Medium" panose="02000503020000020003"/>
            </a:endParaRPr>
          </a:p>
          <a:p>
            <a:pPr marL="0" indent="0">
              <a:lnSpc>
                <a:spcPct val="100000"/>
              </a:lnSpc>
              <a:buNone/>
            </a:pPr>
            <a:r>
              <a:rPr lang="en-US" sz="2400" i="1" dirty="0">
                <a:latin typeface="Avenir Medium" panose="02000503020000020003"/>
              </a:rPr>
              <a:t>I came in with a number of years of experience, but most of our ADA coordinators are people who have other jobs, and it's an add on. </a:t>
            </a:r>
            <a:br>
              <a:rPr lang="en-US" sz="2400" i="1" dirty="0">
                <a:latin typeface="Avenir Medium" panose="02000503020000020003"/>
              </a:rPr>
            </a:br>
            <a:endParaRPr lang="en-US" sz="2400" i="1" dirty="0">
              <a:latin typeface="Avenir Medium" panose="02000503020000020003"/>
            </a:endParaRPr>
          </a:p>
        </p:txBody>
      </p:sp>
    </p:spTree>
    <p:extLst>
      <p:ext uri="{BB962C8B-B14F-4D97-AF65-F5344CB8AC3E}">
        <p14:creationId xmlns:p14="http://schemas.microsoft.com/office/powerpoint/2010/main" val="15210319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7547" y="229273"/>
            <a:ext cx="7848600" cy="1008736"/>
          </a:xfrm>
        </p:spPr>
        <p:txBody>
          <a:bodyPr/>
          <a:lstStyle/>
          <a:p>
            <a:r>
              <a:rPr lang="en-US" dirty="0">
                <a:latin typeface="Avenir Medium" panose="02000503020000020003"/>
              </a:rPr>
              <a:t>Position Structure: Model 3</a:t>
            </a:r>
          </a:p>
        </p:txBody>
      </p:sp>
      <p:sp>
        <p:nvSpPr>
          <p:cNvPr id="3" name="Content Placeholder 2"/>
          <p:cNvSpPr>
            <a:spLocks noGrp="1"/>
          </p:cNvSpPr>
          <p:nvPr>
            <p:ph idx="1"/>
          </p:nvPr>
        </p:nvSpPr>
        <p:spPr>
          <a:xfrm>
            <a:off x="548267" y="1401878"/>
            <a:ext cx="10541001" cy="4351338"/>
          </a:xfrm>
        </p:spPr>
        <p:txBody>
          <a:bodyPr>
            <a:normAutofit/>
          </a:bodyPr>
          <a:lstStyle/>
          <a:p>
            <a:pPr>
              <a:lnSpc>
                <a:spcPct val="100000"/>
              </a:lnSpc>
            </a:pPr>
            <a:r>
              <a:rPr lang="en-US" dirty="0">
                <a:latin typeface="Avenir Medium" panose="02000503020000020003"/>
              </a:rPr>
              <a:t>Collaborative multi-discipline team </a:t>
            </a:r>
          </a:p>
          <a:p>
            <a:pPr>
              <a:lnSpc>
                <a:spcPct val="100000"/>
              </a:lnSpc>
            </a:pPr>
            <a:r>
              <a:rPr lang="en-US" sz="2400" i="1" dirty="0">
                <a:latin typeface="Avenir Medium" panose="02000503020000020003"/>
              </a:rPr>
              <a:t>We have a network of ADA coordinator/managers across our system. The way that my job works, I'm the lead for my region. Then I work in a multidisciplinary fashion with facilities, safety, clinical, operations. Yeah. Everybody takes ownership and responsibility for equal access…I’m like the quarterback</a:t>
            </a:r>
          </a:p>
          <a:p>
            <a:pPr marL="0" indent="0">
              <a:lnSpc>
                <a:spcPct val="100000"/>
              </a:lnSpc>
              <a:buNone/>
            </a:pPr>
            <a:endParaRPr lang="en-US" dirty="0">
              <a:latin typeface="Avenir Medium" panose="02000503020000020003"/>
            </a:endParaRPr>
          </a:p>
        </p:txBody>
      </p:sp>
    </p:spTree>
    <p:extLst>
      <p:ext uri="{BB962C8B-B14F-4D97-AF65-F5344CB8AC3E}">
        <p14:creationId xmlns:p14="http://schemas.microsoft.com/office/powerpoint/2010/main" val="22494363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2BE2B-1C7A-0840-BD09-B448D1032E8E}"/>
              </a:ext>
            </a:extLst>
          </p:cNvPr>
          <p:cNvSpPr>
            <a:spLocks noGrp="1"/>
          </p:cNvSpPr>
          <p:nvPr>
            <p:ph type="title"/>
          </p:nvPr>
        </p:nvSpPr>
        <p:spPr/>
        <p:txBody>
          <a:bodyPr/>
          <a:lstStyle/>
          <a:p>
            <a:r>
              <a:rPr lang="en-US" dirty="0">
                <a:latin typeface="Avenir Medium"/>
              </a:rPr>
              <a:t>Roles/Responsibilities/</a:t>
            </a:r>
            <a:br>
              <a:rPr lang="en-US" dirty="0">
                <a:latin typeface="Avenir Medium"/>
              </a:rPr>
            </a:br>
            <a:r>
              <a:rPr lang="en-US" dirty="0">
                <a:latin typeface="Avenir Medium"/>
              </a:rPr>
              <a:t>Initiatives</a:t>
            </a:r>
          </a:p>
        </p:txBody>
      </p:sp>
    </p:spTree>
    <p:extLst>
      <p:ext uri="{BB962C8B-B14F-4D97-AF65-F5344CB8AC3E}">
        <p14:creationId xmlns:p14="http://schemas.microsoft.com/office/powerpoint/2010/main" val="36743253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304" y="287068"/>
            <a:ext cx="7023409" cy="872660"/>
          </a:xfrm>
        </p:spPr>
        <p:txBody>
          <a:bodyPr/>
          <a:lstStyle/>
          <a:p>
            <a:r>
              <a:rPr lang="en-US" dirty="0">
                <a:latin typeface="Avenir Medium"/>
              </a:rPr>
              <a:t>Goal of the Position</a:t>
            </a:r>
          </a:p>
        </p:txBody>
      </p:sp>
      <p:sp>
        <p:nvSpPr>
          <p:cNvPr id="3" name="Content Placeholder 2"/>
          <p:cNvSpPr>
            <a:spLocks noGrp="1"/>
          </p:cNvSpPr>
          <p:nvPr>
            <p:ph idx="1"/>
          </p:nvPr>
        </p:nvSpPr>
        <p:spPr>
          <a:xfrm>
            <a:off x="254310" y="1596464"/>
            <a:ext cx="4195027" cy="5172326"/>
          </a:xfrm>
        </p:spPr>
        <p:txBody>
          <a:bodyPr>
            <a:normAutofit/>
          </a:bodyPr>
          <a:lstStyle/>
          <a:p>
            <a:r>
              <a:rPr lang="en-US" dirty="0">
                <a:latin typeface="Avenir Medium"/>
              </a:rPr>
              <a:t>To meet the requirements/remain in compliance with laws and regulations</a:t>
            </a:r>
          </a:p>
          <a:p>
            <a:pPr marL="0" indent="0">
              <a:buNone/>
            </a:pPr>
            <a:endParaRPr lang="en-US" dirty="0">
              <a:latin typeface="Avenir Medium"/>
            </a:endParaRPr>
          </a:p>
          <a:p>
            <a:pPr marL="0" indent="0">
              <a:buNone/>
            </a:pPr>
            <a:endParaRPr lang="en-US" dirty="0">
              <a:latin typeface="Avenir Medium"/>
            </a:endParaRPr>
          </a:p>
          <a:p>
            <a:pPr marL="0" indent="0">
              <a:buNone/>
            </a:pPr>
            <a:endParaRPr lang="en-US" dirty="0">
              <a:latin typeface="Avenir Medium"/>
            </a:endParaRPr>
          </a:p>
          <a:p>
            <a:r>
              <a:rPr lang="en-US" dirty="0">
                <a:latin typeface="Avenir Medium"/>
              </a:rPr>
              <a:t>To create a culture focused on equal access to healthcare for PWD</a:t>
            </a:r>
          </a:p>
          <a:p>
            <a:pPr marL="0" indent="0">
              <a:buNone/>
            </a:pPr>
            <a:endParaRPr lang="en-US" dirty="0">
              <a:latin typeface="Avenir Medium"/>
            </a:endParaRPr>
          </a:p>
        </p:txBody>
      </p:sp>
      <p:sp>
        <p:nvSpPr>
          <p:cNvPr id="4" name="Content Placeholder 2">
            <a:extLst>
              <a:ext uri="{FF2B5EF4-FFF2-40B4-BE49-F238E27FC236}">
                <a16:creationId xmlns:a16="http://schemas.microsoft.com/office/drawing/2014/main" id="{76DF33BA-7BA4-4835-B790-C1D2BB6B4C93}"/>
              </a:ext>
            </a:extLst>
          </p:cNvPr>
          <p:cNvSpPr txBox="1">
            <a:spLocks/>
          </p:cNvSpPr>
          <p:nvPr/>
        </p:nvSpPr>
        <p:spPr>
          <a:xfrm>
            <a:off x="4449337" y="1502240"/>
            <a:ext cx="7139259" cy="5266550"/>
          </a:xfrm>
          <a:prstGeom prst="rect">
            <a:avLst/>
          </a:prstGeom>
        </p:spPr>
        <p:txBody>
          <a:bodyPr vert="horz" lIns="91440" tIns="45720" rIns="91440" bIns="45720" rtlCol="0">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Font typeface="Arial" panose="020B0604020202020204" pitchFamily="34" charset="0"/>
              <a:buNone/>
            </a:pPr>
            <a:r>
              <a:rPr lang="en-US" sz="2600" i="1" dirty="0">
                <a:latin typeface="Avenir Medium"/>
              </a:rPr>
              <a:t>I would say the organization views it as a position to fulfill legal requirements </a:t>
            </a:r>
            <a:r>
              <a:rPr lang="en-US" sz="2600" i="1" dirty="0" err="1">
                <a:latin typeface="Avenir Medium"/>
              </a:rPr>
              <a:t>’cause</a:t>
            </a:r>
            <a:r>
              <a:rPr lang="en-US" sz="2600" i="1" dirty="0">
                <a:latin typeface="Avenir Medium"/>
              </a:rPr>
              <a:t> legally, we’re required to have a coordinator for non-discrimination purposes. If there wasn’t a law, I don’t think there would be anybody doing anything about this at this hospital.</a:t>
            </a:r>
            <a:br>
              <a:rPr lang="en-US" i="1" dirty="0">
                <a:latin typeface="Avenir Medium"/>
              </a:rPr>
            </a:br>
            <a:endParaRPr lang="en-US" i="1" dirty="0">
              <a:latin typeface="Avenir Medium"/>
            </a:endParaRPr>
          </a:p>
          <a:p>
            <a:pPr marL="0" indent="0">
              <a:lnSpc>
                <a:spcPct val="110000"/>
              </a:lnSpc>
              <a:buFont typeface="Arial" panose="020B0604020202020204" pitchFamily="34" charset="0"/>
              <a:buNone/>
            </a:pPr>
            <a:endParaRPr lang="en-US" sz="2600" i="1" dirty="0">
              <a:latin typeface="Avenir Medium"/>
            </a:endParaRPr>
          </a:p>
          <a:p>
            <a:pPr marL="0" indent="0">
              <a:lnSpc>
                <a:spcPct val="110000"/>
              </a:lnSpc>
              <a:buFont typeface="Arial" panose="020B0604020202020204" pitchFamily="34" charset="0"/>
              <a:buNone/>
            </a:pPr>
            <a:endParaRPr lang="en-US" sz="2600" i="1" dirty="0">
              <a:latin typeface="Avenir Medium"/>
            </a:endParaRPr>
          </a:p>
          <a:p>
            <a:pPr marL="0" indent="0">
              <a:lnSpc>
                <a:spcPct val="110000"/>
              </a:lnSpc>
              <a:buFont typeface="Arial" panose="020B0604020202020204" pitchFamily="34" charset="0"/>
              <a:buNone/>
            </a:pPr>
            <a:r>
              <a:rPr lang="en-US" sz="2600" i="1" dirty="0">
                <a:latin typeface="Avenir Medium"/>
              </a:rPr>
              <a:t>I think it's really to ensure that everybody gets the care that's commensurate with every other patient in the hospital, just to level the playing field, if you will, but every time, for everyone.</a:t>
            </a:r>
            <a:endParaRPr lang="en-US" sz="2600" dirty="0">
              <a:latin typeface="Avenir Medium"/>
            </a:endParaRPr>
          </a:p>
        </p:txBody>
      </p:sp>
    </p:spTree>
    <p:extLst>
      <p:ext uri="{BB962C8B-B14F-4D97-AF65-F5344CB8AC3E}">
        <p14:creationId xmlns:p14="http://schemas.microsoft.com/office/powerpoint/2010/main" val="21256003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Medium"/>
              </a:rPr>
              <a:t>Goal of Position</a:t>
            </a:r>
          </a:p>
        </p:txBody>
      </p:sp>
      <p:sp>
        <p:nvSpPr>
          <p:cNvPr id="3" name="Content Placeholder 2"/>
          <p:cNvSpPr>
            <a:spLocks noGrp="1"/>
          </p:cNvSpPr>
          <p:nvPr>
            <p:ph idx="1"/>
          </p:nvPr>
        </p:nvSpPr>
        <p:spPr/>
        <p:txBody>
          <a:bodyPr>
            <a:normAutofit/>
          </a:bodyPr>
          <a:lstStyle/>
          <a:p>
            <a:pPr marL="0" indent="0">
              <a:buNone/>
            </a:pPr>
            <a:r>
              <a:rPr lang="en-US" i="1" dirty="0">
                <a:latin typeface="Avenir Medium"/>
              </a:rPr>
              <a:t>I think the purpose of my job here is to make sure that we are as compliant with the rules and regulations as possible, but also that we're doing the right thing for our patients so that we can impact some of those other areas. It's not just </a:t>
            </a:r>
            <a:r>
              <a:rPr lang="en-US" i="1" u="sng" dirty="0">
                <a:latin typeface="Avenir Medium"/>
              </a:rPr>
              <a:t>legal obligations</a:t>
            </a:r>
            <a:r>
              <a:rPr lang="en-US" i="1" dirty="0">
                <a:latin typeface="Avenir Medium"/>
              </a:rPr>
              <a:t>, but it's </a:t>
            </a:r>
            <a:r>
              <a:rPr lang="en-US" i="1" u="sng" dirty="0">
                <a:latin typeface="Avenir Medium"/>
              </a:rPr>
              <a:t>promoting exceptional patient outcomes</a:t>
            </a:r>
            <a:r>
              <a:rPr lang="en-US" i="1" dirty="0">
                <a:latin typeface="Avenir Medium"/>
              </a:rPr>
              <a:t>, trying to reduce our readmission rate, making sure that our patients understand the discharge recommendations that we give them, making sure that our providers are able to communicate with people in a way that they understand.</a:t>
            </a:r>
          </a:p>
        </p:txBody>
      </p:sp>
    </p:spTree>
    <p:extLst>
      <p:ext uri="{BB962C8B-B14F-4D97-AF65-F5344CB8AC3E}">
        <p14:creationId xmlns:p14="http://schemas.microsoft.com/office/powerpoint/2010/main" val="16029664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1873" y="130950"/>
            <a:ext cx="9712711" cy="1325563"/>
          </a:xfrm>
        </p:spPr>
        <p:txBody>
          <a:bodyPr/>
          <a:lstStyle/>
          <a:p>
            <a:r>
              <a:rPr lang="en-US" dirty="0">
                <a:latin typeface="Avenir Medium"/>
              </a:rPr>
              <a:t>Responsibilities beyond Disability Role</a:t>
            </a:r>
          </a:p>
        </p:txBody>
      </p:sp>
      <p:sp>
        <p:nvSpPr>
          <p:cNvPr id="3" name="Content Placeholder 2"/>
          <p:cNvSpPr>
            <a:spLocks noGrp="1"/>
          </p:cNvSpPr>
          <p:nvPr>
            <p:ph idx="1"/>
          </p:nvPr>
        </p:nvSpPr>
        <p:spPr>
          <a:xfrm>
            <a:off x="838200" y="2071798"/>
            <a:ext cx="4741128" cy="4351338"/>
          </a:xfrm>
        </p:spPr>
        <p:txBody>
          <a:bodyPr>
            <a:normAutofit/>
          </a:bodyPr>
          <a:lstStyle/>
          <a:p>
            <a:r>
              <a:rPr lang="en-US" dirty="0">
                <a:latin typeface="Avenir Medium"/>
              </a:rPr>
              <a:t>Some positions were broad and focused on all disparities/populations</a:t>
            </a:r>
          </a:p>
          <a:p>
            <a:pPr marL="0" indent="0">
              <a:buNone/>
            </a:pPr>
            <a:endParaRPr lang="en-US" dirty="0">
              <a:latin typeface="Avenir Medium"/>
            </a:endParaRPr>
          </a:p>
          <a:p>
            <a:pPr marL="0" indent="0">
              <a:buNone/>
            </a:pPr>
            <a:endParaRPr lang="en-US" dirty="0">
              <a:latin typeface="Avenir Medium"/>
            </a:endParaRPr>
          </a:p>
          <a:p>
            <a:r>
              <a:rPr lang="en-US" dirty="0">
                <a:latin typeface="Avenir Medium"/>
              </a:rPr>
              <a:t>Some were focused on specific initiatives like interpretive services</a:t>
            </a:r>
          </a:p>
          <a:p>
            <a:pPr marL="0" indent="0">
              <a:buNone/>
            </a:pPr>
            <a:endParaRPr lang="en-US" dirty="0">
              <a:latin typeface="Avenir Medium"/>
            </a:endParaRPr>
          </a:p>
        </p:txBody>
      </p:sp>
      <p:sp>
        <p:nvSpPr>
          <p:cNvPr id="4" name="Content Placeholder 2">
            <a:extLst>
              <a:ext uri="{FF2B5EF4-FFF2-40B4-BE49-F238E27FC236}">
                <a16:creationId xmlns:a16="http://schemas.microsoft.com/office/drawing/2014/main" id="{E8E501F7-DE93-4ECD-A262-20179DE46665}"/>
              </a:ext>
            </a:extLst>
          </p:cNvPr>
          <p:cNvSpPr txBox="1">
            <a:spLocks/>
          </p:cNvSpPr>
          <p:nvPr/>
        </p:nvSpPr>
        <p:spPr>
          <a:xfrm>
            <a:off x="5579328" y="1801285"/>
            <a:ext cx="5787483" cy="4936916"/>
          </a:xfrm>
          <a:prstGeom prst="rect">
            <a:avLst/>
          </a:prstGeom>
        </p:spPr>
        <p:txBody>
          <a:bodyPr vert="horz" lIns="91440" tIns="45720" rIns="91440" bIns="45720" rtlCol="0">
            <a:normAutofit fontScale="70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sz="3400" i="1" dirty="0">
                <a:latin typeface="Avenir Medium"/>
              </a:rPr>
              <a:t>Grow awareness around health disparities, to create processes and systems to address those disparities, and to make sure [Hospital] is an inclusive provider and meeting the needs of all patients we serve.</a:t>
            </a:r>
            <a:br>
              <a:rPr lang="en-US" sz="3400" i="1" dirty="0">
                <a:latin typeface="Avenir Medium"/>
              </a:rPr>
            </a:br>
            <a:endParaRPr lang="en-US" i="1" dirty="0">
              <a:latin typeface="Avenir Medium"/>
            </a:endParaRPr>
          </a:p>
          <a:p>
            <a:pPr marL="0" indent="0">
              <a:lnSpc>
                <a:spcPct val="120000"/>
              </a:lnSpc>
              <a:buFont typeface="Arial" panose="020B0604020202020204" pitchFamily="34" charset="0"/>
              <a:buNone/>
            </a:pPr>
            <a:r>
              <a:rPr lang="en-US" sz="3400" i="1" dirty="0">
                <a:latin typeface="Avenir Medium"/>
              </a:rPr>
              <a:t>I am here to provide interpreter services. I have to manage my in- house interpreters who are all Spanish speakers. I have to find contract interpreters if there are languages other than—it's very language-based, and in that I have ASL needs.</a:t>
            </a:r>
            <a:endParaRPr lang="en-US" i="1" dirty="0">
              <a:latin typeface="Avenir Medium"/>
            </a:endParaRPr>
          </a:p>
          <a:p>
            <a:endParaRPr lang="en-US" i="1" dirty="0"/>
          </a:p>
          <a:p>
            <a:endParaRPr lang="en-US" dirty="0"/>
          </a:p>
        </p:txBody>
      </p:sp>
    </p:spTree>
    <p:extLst>
      <p:ext uri="{BB962C8B-B14F-4D97-AF65-F5344CB8AC3E}">
        <p14:creationId xmlns:p14="http://schemas.microsoft.com/office/powerpoint/2010/main" val="288185076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7187" y="142101"/>
            <a:ext cx="9125308" cy="1325563"/>
          </a:xfrm>
        </p:spPr>
        <p:txBody>
          <a:bodyPr/>
          <a:lstStyle/>
          <a:p>
            <a:r>
              <a:rPr lang="en-US" dirty="0">
                <a:latin typeface="Avenir Medium"/>
              </a:rPr>
              <a:t>Activities within Position</a:t>
            </a:r>
          </a:p>
        </p:txBody>
      </p:sp>
      <p:sp>
        <p:nvSpPr>
          <p:cNvPr id="3" name="Content Placeholder 2"/>
          <p:cNvSpPr>
            <a:spLocks noGrp="1"/>
          </p:cNvSpPr>
          <p:nvPr>
            <p:ph idx="1"/>
          </p:nvPr>
        </p:nvSpPr>
        <p:spPr>
          <a:xfrm>
            <a:off x="436065" y="1743257"/>
            <a:ext cx="10927028" cy="4972642"/>
          </a:xfrm>
        </p:spPr>
        <p:txBody>
          <a:bodyPr>
            <a:noAutofit/>
          </a:bodyPr>
          <a:lstStyle/>
          <a:p>
            <a:r>
              <a:rPr lang="en-US" sz="2400" dirty="0">
                <a:latin typeface="Avenir Medium" panose="02000503020000020003"/>
              </a:rPr>
              <a:t>Develop and implement policies and procedures</a:t>
            </a:r>
          </a:p>
          <a:p>
            <a:r>
              <a:rPr lang="en-US" sz="2400" dirty="0">
                <a:latin typeface="Avenir Medium" panose="02000503020000020003"/>
              </a:rPr>
              <a:t>Respond to patient requests and complaints</a:t>
            </a:r>
          </a:p>
          <a:p>
            <a:r>
              <a:rPr lang="en-US" sz="2400" dirty="0">
                <a:latin typeface="Avenir Medium" panose="02000503020000020003"/>
              </a:rPr>
              <a:t>Assess facilities</a:t>
            </a:r>
          </a:p>
          <a:p>
            <a:r>
              <a:rPr lang="en-US" sz="2400" dirty="0">
                <a:latin typeface="Avenir Medium" panose="02000503020000020003"/>
              </a:rPr>
              <a:t>Purchase and/or provide accommodations</a:t>
            </a:r>
          </a:p>
          <a:p>
            <a:r>
              <a:rPr lang="en-US" sz="2400" dirty="0">
                <a:latin typeface="Avenir Medium" panose="02000503020000020003"/>
              </a:rPr>
              <a:t>Conduct trainings</a:t>
            </a:r>
          </a:p>
          <a:p>
            <a:r>
              <a:rPr lang="en-US" sz="2400" dirty="0">
                <a:latin typeface="Avenir Medium" panose="02000503020000020003"/>
              </a:rPr>
              <a:t>Provide resources and advice to staff and providers</a:t>
            </a:r>
          </a:p>
          <a:p>
            <a:r>
              <a:rPr lang="en-US" sz="2400" dirty="0">
                <a:latin typeface="Avenir Medium" panose="02000503020000020003"/>
              </a:rPr>
              <a:t>Ensuring organization is compliant with legal requirements</a:t>
            </a:r>
          </a:p>
        </p:txBody>
      </p:sp>
    </p:spTree>
    <p:extLst>
      <p:ext uri="{BB962C8B-B14F-4D97-AF65-F5344CB8AC3E}">
        <p14:creationId xmlns:p14="http://schemas.microsoft.com/office/powerpoint/2010/main" val="11462642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7976" y="97496"/>
            <a:ext cx="9844667" cy="1151441"/>
          </a:xfrm>
        </p:spPr>
        <p:txBody>
          <a:bodyPr/>
          <a:lstStyle/>
          <a:p>
            <a:r>
              <a:rPr lang="en-US" sz="4400" dirty="0">
                <a:latin typeface="Avenir Medium"/>
              </a:rPr>
              <a:t>Initiatives: Documentation of Disability</a:t>
            </a:r>
          </a:p>
        </p:txBody>
      </p:sp>
      <p:sp>
        <p:nvSpPr>
          <p:cNvPr id="3" name="Content Placeholder 2"/>
          <p:cNvSpPr>
            <a:spLocks noGrp="1"/>
          </p:cNvSpPr>
          <p:nvPr>
            <p:ph idx="1"/>
          </p:nvPr>
        </p:nvSpPr>
        <p:spPr>
          <a:xfrm>
            <a:off x="267008" y="1323820"/>
            <a:ext cx="5018670" cy="4777417"/>
          </a:xfrm>
        </p:spPr>
        <p:txBody>
          <a:bodyPr>
            <a:normAutofit/>
          </a:bodyPr>
          <a:lstStyle/>
          <a:p>
            <a:pPr marL="0" indent="0">
              <a:buNone/>
            </a:pPr>
            <a:endParaRPr lang="en-US" dirty="0">
              <a:latin typeface="Avenir Medium"/>
            </a:endParaRPr>
          </a:p>
          <a:p>
            <a:pPr lvl="1"/>
            <a:r>
              <a:rPr lang="en-US" sz="2800" dirty="0">
                <a:latin typeface="Avenir Medium"/>
              </a:rPr>
              <a:t>Ask every patient if they have a disability and need accommodations</a:t>
            </a:r>
          </a:p>
          <a:p>
            <a:pPr marL="457200" lvl="1" indent="0">
              <a:buNone/>
            </a:pPr>
            <a:endParaRPr lang="en-US" sz="2800" dirty="0">
              <a:latin typeface="Avenir Medium"/>
            </a:endParaRPr>
          </a:p>
          <a:p>
            <a:pPr lvl="1"/>
            <a:r>
              <a:rPr lang="en-US" sz="2800" dirty="0">
                <a:latin typeface="Avenir Medium"/>
              </a:rPr>
              <a:t>Proactively providing needed accommodations</a:t>
            </a:r>
            <a:br>
              <a:rPr lang="en-US" sz="2800" dirty="0">
                <a:latin typeface="Avenir Medium"/>
              </a:rPr>
            </a:br>
            <a:endParaRPr lang="en-US" sz="2800" dirty="0">
              <a:latin typeface="Avenir Medium"/>
            </a:endParaRPr>
          </a:p>
          <a:p>
            <a:pPr lvl="1"/>
            <a:r>
              <a:rPr lang="en-US" sz="2800" dirty="0">
                <a:latin typeface="Avenir Medium"/>
              </a:rPr>
              <a:t>Who is impacted and how to improve care</a:t>
            </a:r>
          </a:p>
          <a:p>
            <a:endParaRPr lang="en-US" dirty="0">
              <a:latin typeface="Avenir Medium"/>
            </a:endParaRPr>
          </a:p>
          <a:p>
            <a:endParaRPr lang="en-US" dirty="0">
              <a:latin typeface="Avenir Medium"/>
            </a:endParaRPr>
          </a:p>
          <a:p>
            <a:pPr marL="0" indent="0">
              <a:buNone/>
            </a:pPr>
            <a:endParaRPr lang="en-US" dirty="0">
              <a:latin typeface="Avenir Medium"/>
            </a:endParaRPr>
          </a:p>
        </p:txBody>
      </p:sp>
      <p:sp>
        <p:nvSpPr>
          <p:cNvPr id="4" name="Rectangle 3">
            <a:extLst>
              <a:ext uri="{FF2B5EF4-FFF2-40B4-BE49-F238E27FC236}">
                <a16:creationId xmlns:a16="http://schemas.microsoft.com/office/drawing/2014/main" id="{6BBF5AEE-731D-47D2-BB8C-9C6338533BAF}"/>
              </a:ext>
            </a:extLst>
          </p:cNvPr>
          <p:cNvSpPr/>
          <p:nvPr/>
        </p:nvSpPr>
        <p:spPr>
          <a:xfrm>
            <a:off x="5638801" y="2274838"/>
            <a:ext cx="6096000" cy="2308324"/>
          </a:xfrm>
          <a:prstGeom prst="rect">
            <a:avLst/>
          </a:prstGeom>
        </p:spPr>
        <p:txBody>
          <a:bodyPr>
            <a:spAutoFit/>
          </a:bodyPr>
          <a:lstStyle/>
          <a:p>
            <a:r>
              <a:rPr lang="en-US" sz="2400" i="1" dirty="0">
                <a:latin typeface="Avenir Medium"/>
              </a:rPr>
              <a:t>…the feedback that we’ve received is that the patients are very happy that they’re actually asking them what their disability is at the time of registration and that this is something that’s unique to them. They actually expect, then, for us to be much more involved in their care.</a:t>
            </a:r>
            <a:endParaRPr lang="en-US" sz="2400" i="1" dirty="0"/>
          </a:p>
        </p:txBody>
      </p:sp>
    </p:spTree>
    <p:extLst>
      <p:ext uri="{BB962C8B-B14F-4D97-AF65-F5344CB8AC3E}">
        <p14:creationId xmlns:p14="http://schemas.microsoft.com/office/powerpoint/2010/main" val="40358218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E4C8C-5E18-47B9-AAB9-085DD42EADF8}"/>
              </a:ext>
            </a:extLst>
          </p:cNvPr>
          <p:cNvSpPr>
            <a:spLocks noGrp="1"/>
          </p:cNvSpPr>
          <p:nvPr>
            <p:ph type="title"/>
          </p:nvPr>
        </p:nvSpPr>
        <p:spPr/>
        <p:txBody>
          <a:bodyPr/>
          <a:lstStyle/>
          <a:p>
            <a:r>
              <a:rPr lang="en-US" dirty="0">
                <a:latin typeface="Avenir Medium" panose="02000503020000020003"/>
              </a:rPr>
              <a:t>Acknowledgement</a:t>
            </a:r>
          </a:p>
        </p:txBody>
      </p:sp>
      <p:sp>
        <p:nvSpPr>
          <p:cNvPr id="6" name="Content Placeholder 5">
            <a:extLst>
              <a:ext uri="{FF2B5EF4-FFF2-40B4-BE49-F238E27FC236}">
                <a16:creationId xmlns:a16="http://schemas.microsoft.com/office/drawing/2014/main" id="{9E0445A8-01C8-456D-AE88-B2E5DD1F3AC6}"/>
              </a:ext>
            </a:extLst>
          </p:cNvPr>
          <p:cNvSpPr>
            <a:spLocks noGrp="1"/>
          </p:cNvSpPr>
          <p:nvPr>
            <p:ph idx="1"/>
          </p:nvPr>
        </p:nvSpPr>
        <p:spPr/>
        <p:txBody>
          <a:bodyPr/>
          <a:lstStyle/>
          <a:p>
            <a:r>
              <a:rPr lang="en-US" dirty="0">
                <a:latin typeface="Avenir Medium"/>
              </a:rPr>
              <a:t>This project was fully funded through a Patient-Centered Outcomes Research Institute® (PCORI®) Eugene Washington PCORI Engagement Award (12754-UCD).</a:t>
            </a:r>
          </a:p>
          <a:p>
            <a:endParaRPr lang="en-US" dirty="0"/>
          </a:p>
          <a:p>
            <a:r>
              <a:rPr lang="en-US" dirty="0">
                <a:latin typeface="Avenir Medium" panose="02000503020000020003"/>
              </a:rPr>
              <a:t>Disclaimer: The views presented in this presentation are solely the responsibility of the authors and do not necessarily represent the views of the Patient-Centered Outcomes Research Institute® (PCORI®), its Board of Governors or Methodology Committee.</a:t>
            </a:r>
          </a:p>
          <a:p>
            <a:endParaRPr lang="en-US" dirty="0"/>
          </a:p>
        </p:txBody>
      </p:sp>
    </p:spTree>
    <p:extLst>
      <p:ext uri="{BB962C8B-B14F-4D97-AF65-F5344CB8AC3E}">
        <p14:creationId xmlns:p14="http://schemas.microsoft.com/office/powerpoint/2010/main" val="48082638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489" y="142102"/>
            <a:ext cx="7848600" cy="1039928"/>
          </a:xfrm>
        </p:spPr>
        <p:txBody>
          <a:bodyPr/>
          <a:lstStyle/>
          <a:p>
            <a:r>
              <a:rPr lang="en-US" dirty="0">
                <a:latin typeface="Avenir Medium"/>
              </a:rPr>
              <a:t>Initiatives: Training/Education</a:t>
            </a:r>
          </a:p>
        </p:txBody>
      </p:sp>
      <p:sp>
        <p:nvSpPr>
          <p:cNvPr id="3" name="Content Placeholder 2"/>
          <p:cNvSpPr>
            <a:spLocks noGrp="1"/>
          </p:cNvSpPr>
          <p:nvPr>
            <p:ph idx="1"/>
          </p:nvPr>
        </p:nvSpPr>
        <p:spPr>
          <a:xfrm>
            <a:off x="825500" y="1182030"/>
            <a:ext cx="4445000" cy="4746244"/>
          </a:xfrm>
        </p:spPr>
        <p:txBody>
          <a:bodyPr>
            <a:normAutofit fontScale="92500" lnSpcReduction="10000"/>
          </a:bodyPr>
          <a:lstStyle/>
          <a:p>
            <a:pPr lvl="1"/>
            <a:endParaRPr lang="en-US" dirty="0">
              <a:latin typeface="Avenir Medium"/>
            </a:endParaRPr>
          </a:p>
          <a:p>
            <a:r>
              <a:rPr lang="en-US" dirty="0">
                <a:latin typeface="Avenir Medium"/>
              </a:rPr>
              <a:t>Often component of larger system-wide annual employee training</a:t>
            </a:r>
          </a:p>
          <a:p>
            <a:endParaRPr lang="en-US" dirty="0">
              <a:latin typeface="Avenir Medium"/>
            </a:endParaRPr>
          </a:p>
          <a:p>
            <a:r>
              <a:rPr lang="en-US" dirty="0">
                <a:latin typeface="Avenir Medium"/>
              </a:rPr>
              <a:t>How to communicate, support, identify and provide needed resources for PWD</a:t>
            </a:r>
          </a:p>
          <a:p>
            <a:endParaRPr lang="en-US" dirty="0">
              <a:latin typeface="Avenir Medium"/>
            </a:endParaRPr>
          </a:p>
          <a:p>
            <a:r>
              <a:rPr lang="en-US" dirty="0">
                <a:latin typeface="Avenir Medium"/>
              </a:rPr>
              <a:t>Some partner with community organizations and persons with disabilities</a:t>
            </a:r>
          </a:p>
          <a:p>
            <a:pPr lvl="1"/>
            <a:endParaRPr lang="en-US" dirty="0">
              <a:latin typeface="Avenir Medium"/>
            </a:endParaRPr>
          </a:p>
          <a:p>
            <a:endParaRPr lang="en-US" dirty="0">
              <a:latin typeface="Avenir Medium"/>
            </a:endParaRPr>
          </a:p>
        </p:txBody>
      </p:sp>
      <p:sp>
        <p:nvSpPr>
          <p:cNvPr id="6" name="Rectangle 5">
            <a:extLst>
              <a:ext uri="{FF2B5EF4-FFF2-40B4-BE49-F238E27FC236}">
                <a16:creationId xmlns:a16="http://schemas.microsoft.com/office/drawing/2014/main" id="{0181CA0A-6542-4C8C-8845-438B61B8D8A3}"/>
              </a:ext>
            </a:extLst>
          </p:cNvPr>
          <p:cNvSpPr/>
          <p:nvPr/>
        </p:nvSpPr>
        <p:spPr>
          <a:xfrm>
            <a:off x="5638801" y="2459504"/>
            <a:ext cx="6096000" cy="1938992"/>
          </a:xfrm>
          <a:prstGeom prst="rect">
            <a:avLst/>
          </a:prstGeom>
        </p:spPr>
        <p:txBody>
          <a:bodyPr>
            <a:spAutoFit/>
          </a:bodyPr>
          <a:lstStyle/>
          <a:p>
            <a:r>
              <a:rPr lang="en-US" sz="2400" i="1" dirty="0">
                <a:latin typeface="Avenir Medium"/>
              </a:rPr>
              <a:t>…it's not just now on disability sensitivity. It's really trying to engage the organization in thinking about implicit bias training, cultural competency training, but not making it transactional; really making it intentional.</a:t>
            </a:r>
          </a:p>
        </p:txBody>
      </p:sp>
    </p:spTree>
    <p:extLst>
      <p:ext uri="{BB962C8B-B14F-4D97-AF65-F5344CB8AC3E}">
        <p14:creationId xmlns:p14="http://schemas.microsoft.com/office/powerpoint/2010/main" val="41623832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5688" y="231311"/>
            <a:ext cx="9277814" cy="995324"/>
          </a:xfrm>
        </p:spPr>
        <p:txBody>
          <a:bodyPr/>
          <a:lstStyle/>
          <a:p>
            <a:r>
              <a:rPr lang="en-US" sz="4400" dirty="0">
                <a:latin typeface="Avenir Medium"/>
              </a:rPr>
              <a:t>Initiatives: Facilities and Physical Access</a:t>
            </a:r>
          </a:p>
        </p:txBody>
      </p:sp>
      <p:sp>
        <p:nvSpPr>
          <p:cNvPr id="6" name="Content Placeholder 2">
            <a:extLst>
              <a:ext uri="{FF2B5EF4-FFF2-40B4-BE49-F238E27FC236}">
                <a16:creationId xmlns:a16="http://schemas.microsoft.com/office/drawing/2014/main" id="{3BB5D761-E76A-447A-8DD2-74886CAE8E73}"/>
              </a:ext>
            </a:extLst>
          </p:cNvPr>
          <p:cNvSpPr txBox="1">
            <a:spLocks/>
          </p:cNvSpPr>
          <p:nvPr/>
        </p:nvSpPr>
        <p:spPr>
          <a:xfrm>
            <a:off x="6280531" y="1924862"/>
            <a:ext cx="4968657" cy="25313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Font typeface="Arial" panose="020B0604020202020204" pitchFamily="34" charset="0"/>
              <a:buNone/>
            </a:pPr>
            <a:r>
              <a:rPr lang="en-US" sz="2400" i="1" dirty="0">
                <a:latin typeface="Avenir Medium"/>
              </a:rPr>
              <a:t>…I personally go in and look at things from the aspect of a surveyor and just trying to make sure that we have things in place. If we don't, I document those things. I bring those—send them up the chain to see what kind of changes that we can make.</a:t>
            </a:r>
          </a:p>
        </p:txBody>
      </p:sp>
      <p:sp>
        <p:nvSpPr>
          <p:cNvPr id="7" name="Content Placeholder 2">
            <a:extLst>
              <a:ext uri="{FF2B5EF4-FFF2-40B4-BE49-F238E27FC236}">
                <a16:creationId xmlns:a16="http://schemas.microsoft.com/office/drawing/2014/main" id="{3BB5D761-E76A-447A-8DD2-74886CAE8E73}"/>
              </a:ext>
            </a:extLst>
          </p:cNvPr>
          <p:cNvSpPr txBox="1">
            <a:spLocks/>
          </p:cNvSpPr>
          <p:nvPr/>
        </p:nvSpPr>
        <p:spPr>
          <a:xfrm>
            <a:off x="838201" y="1757595"/>
            <a:ext cx="4968657" cy="3706503"/>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endParaRPr lang="en-US" dirty="0">
              <a:latin typeface="Avenir Medium"/>
            </a:endParaRPr>
          </a:p>
          <a:p>
            <a:r>
              <a:rPr lang="en-US" dirty="0">
                <a:latin typeface="Avenir Medium"/>
              </a:rPr>
              <a:t>Ensuring the new and current physical space meets ADA requirements</a:t>
            </a:r>
          </a:p>
          <a:p>
            <a:endParaRPr lang="en-US" dirty="0">
              <a:latin typeface="Avenir Medium"/>
            </a:endParaRPr>
          </a:p>
          <a:p>
            <a:r>
              <a:rPr lang="en-US" dirty="0">
                <a:latin typeface="Avenir Medium"/>
              </a:rPr>
              <a:t>Parking lots, entrances, doors, heights of tables, signage, etc.</a:t>
            </a:r>
          </a:p>
        </p:txBody>
      </p:sp>
    </p:spTree>
    <p:extLst>
      <p:ext uri="{BB962C8B-B14F-4D97-AF65-F5344CB8AC3E}">
        <p14:creationId xmlns:p14="http://schemas.microsoft.com/office/powerpoint/2010/main" val="10611746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6757" y="320521"/>
            <a:ext cx="7848600" cy="883812"/>
          </a:xfrm>
        </p:spPr>
        <p:txBody>
          <a:bodyPr/>
          <a:lstStyle/>
          <a:p>
            <a:r>
              <a:rPr lang="en-US" dirty="0">
                <a:latin typeface="Avenir Medium"/>
              </a:rPr>
              <a:t>Initiatives: Service Animals</a:t>
            </a:r>
          </a:p>
        </p:txBody>
      </p:sp>
      <p:sp>
        <p:nvSpPr>
          <p:cNvPr id="6" name="Content Placeholder 2">
            <a:extLst>
              <a:ext uri="{FF2B5EF4-FFF2-40B4-BE49-F238E27FC236}">
                <a16:creationId xmlns:a16="http://schemas.microsoft.com/office/drawing/2014/main" id="{3BB5D761-E76A-447A-8DD2-74886CAE8E73}"/>
              </a:ext>
            </a:extLst>
          </p:cNvPr>
          <p:cNvSpPr txBox="1">
            <a:spLocks/>
          </p:cNvSpPr>
          <p:nvPr/>
        </p:nvSpPr>
        <p:spPr>
          <a:xfrm>
            <a:off x="6202472" y="1690688"/>
            <a:ext cx="5350191" cy="4085644"/>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20000"/>
              </a:lnSpc>
              <a:buNone/>
            </a:pPr>
            <a:r>
              <a:rPr lang="en-US" sz="2400" i="1" dirty="0">
                <a:latin typeface="Avenir Medium"/>
              </a:rPr>
              <a:t>Normally, we don't allow animals in our building, but of course, we want to accommodate people who use service animals, so it's important that my staff know the questions that they can ask and our responsibilities and obligations to accommodate someone who uses a service animal and to do so in a very polite and respectable way.</a:t>
            </a:r>
          </a:p>
        </p:txBody>
      </p:sp>
      <p:sp>
        <p:nvSpPr>
          <p:cNvPr id="7" name="Content Placeholder 2">
            <a:extLst>
              <a:ext uri="{FF2B5EF4-FFF2-40B4-BE49-F238E27FC236}">
                <a16:creationId xmlns:a16="http://schemas.microsoft.com/office/drawing/2014/main" id="{3BB5D761-E76A-447A-8DD2-74886CAE8E73}"/>
              </a:ext>
            </a:extLst>
          </p:cNvPr>
          <p:cNvSpPr txBox="1">
            <a:spLocks/>
          </p:cNvSpPr>
          <p:nvPr/>
        </p:nvSpPr>
        <p:spPr>
          <a:xfrm>
            <a:off x="639337" y="2036376"/>
            <a:ext cx="4968657" cy="2531327"/>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venir Book" panose="02000503020000020003" pitchFamily="2"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venir Book" panose="02000503020000020003" pitchFamily="2"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venir Book" panose="02000503020000020003" pitchFamily="2"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venir Book" panose="02000503020000020003" pitchFamily="2"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457200" lvl="1" indent="0">
              <a:buNone/>
            </a:pPr>
            <a:endParaRPr lang="en-US" dirty="0">
              <a:latin typeface="Avenir Medium"/>
            </a:endParaRPr>
          </a:p>
          <a:p>
            <a:r>
              <a:rPr lang="en-US" dirty="0">
                <a:latin typeface="Avenir Medium"/>
              </a:rPr>
              <a:t>Creating/updating policies specific to service animals</a:t>
            </a:r>
          </a:p>
          <a:p>
            <a:endParaRPr lang="en-US" dirty="0">
              <a:latin typeface="Avenir Medium"/>
            </a:endParaRPr>
          </a:p>
          <a:p>
            <a:r>
              <a:rPr lang="en-US" dirty="0">
                <a:latin typeface="Avenir Medium"/>
              </a:rPr>
              <a:t>Training staff on policies</a:t>
            </a:r>
          </a:p>
          <a:p>
            <a:pPr lvl="1"/>
            <a:endParaRPr lang="en-US" dirty="0">
              <a:latin typeface="Avenir Medium"/>
            </a:endParaRPr>
          </a:p>
        </p:txBody>
      </p:sp>
    </p:spTree>
    <p:extLst>
      <p:ext uri="{BB962C8B-B14F-4D97-AF65-F5344CB8AC3E}">
        <p14:creationId xmlns:p14="http://schemas.microsoft.com/office/powerpoint/2010/main" val="28325740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5176" y="241279"/>
            <a:ext cx="7848600" cy="1325563"/>
          </a:xfrm>
        </p:spPr>
        <p:txBody>
          <a:bodyPr/>
          <a:lstStyle/>
          <a:p>
            <a:r>
              <a:rPr lang="en-US" dirty="0">
                <a:latin typeface="Avenir Medium"/>
              </a:rPr>
              <a:t>Initiatives</a:t>
            </a:r>
          </a:p>
        </p:txBody>
      </p:sp>
      <p:sp>
        <p:nvSpPr>
          <p:cNvPr id="3" name="Content Placeholder 2"/>
          <p:cNvSpPr>
            <a:spLocks noGrp="1"/>
          </p:cNvSpPr>
          <p:nvPr>
            <p:ph idx="1"/>
          </p:nvPr>
        </p:nvSpPr>
        <p:spPr>
          <a:xfrm>
            <a:off x="825499" y="1602601"/>
            <a:ext cx="10541001" cy="4351338"/>
          </a:xfrm>
        </p:spPr>
        <p:txBody>
          <a:bodyPr>
            <a:normAutofit lnSpcReduction="10000"/>
          </a:bodyPr>
          <a:lstStyle/>
          <a:p>
            <a:r>
              <a:rPr lang="en-US" b="1" dirty="0">
                <a:latin typeface="Avenir Medium"/>
              </a:rPr>
              <a:t>Accessible Medical Equipment</a:t>
            </a:r>
          </a:p>
          <a:p>
            <a:pPr lvl="1"/>
            <a:r>
              <a:rPr lang="en-US" dirty="0">
                <a:latin typeface="Avenir Medium"/>
              </a:rPr>
              <a:t>Height adjustable examination tables</a:t>
            </a:r>
          </a:p>
          <a:p>
            <a:pPr marL="457200" lvl="1" indent="0">
              <a:buNone/>
            </a:pPr>
            <a:endParaRPr lang="en-US" dirty="0">
              <a:latin typeface="Avenir Medium"/>
            </a:endParaRPr>
          </a:p>
          <a:p>
            <a:r>
              <a:rPr lang="en-US" b="1" dirty="0">
                <a:latin typeface="Avenir Medium"/>
              </a:rPr>
              <a:t>Effective Communication</a:t>
            </a:r>
          </a:p>
          <a:p>
            <a:pPr lvl="1"/>
            <a:r>
              <a:rPr lang="en-US" dirty="0">
                <a:latin typeface="Avenir Medium"/>
              </a:rPr>
              <a:t>Effective communication toolkits or sensory toolkits</a:t>
            </a:r>
          </a:p>
          <a:p>
            <a:pPr lvl="1"/>
            <a:r>
              <a:rPr lang="en-US" dirty="0">
                <a:latin typeface="Avenir Medium"/>
              </a:rPr>
              <a:t>Large print or braille materials</a:t>
            </a:r>
          </a:p>
          <a:p>
            <a:pPr lvl="1"/>
            <a:r>
              <a:rPr lang="en-US" dirty="0">
                <a:latin typeface="Avenir Medium"/>
              </a:rPr>
              <a:t>Nurse call buttons</a:t>
            </a:r>
          </a:p>
          <a:p>
            <a:pPr marL="457200" lvl="1" indent="0">
              <a:buNone/>
            </a:pPr>
            <a:endParaRPr lang="en-US" dirty="0">
              <a:latin typeface="Avenir Medium"/>
            </a:endParaRPr>
          </a:p>
          <a:p>
            <a:r>
              <a:rPr lang="en-US" b="1" dirty="0">
                <a:latin typeface="Avenir Medium"/>
              </a:rPr>
              <a:t>Electronic Materials </a:t>
            </a:r>
          </a:p>
          <a:p>
            <a:pPr lvl="1"/>
            <a:r>
              <a:rPr lang="en-US" dirty="0">
                <a:latin typeface="Avenir Medium"/>
              </a:rPr>
              <a:t>Website</a:t>
            </a:r>
          </a:p>
          <a:p>
            <a:pPr lvl="1"/>
            <a:r>
              <a:rPr lang="en-US" dirty="0">
                <a:latin typeface="Avenir Medium"/>
              </a:rPr>
              <a:t>Patient portal </a:t>
            </a:r>
          </a:p>
        </p:txBody>
      </p:sp>
    </p:spTree>
    <p:extLst>
      <p:ext uri="{BB962C8B-B14F-4D97-AF65-F5344CB8AC3E}">
        <p14:creationId xmlns:p14="http://schemas.microsoft.com/office/powerpoint/2010/main" val="251087992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40910-73B6-5F41-9A04-0C12EA8B2122}"/>
              </a:ext>
            </a:extLst>
          </p:cNvPr>
          <p:cNvSpPr>
            <a:spLocks noGrp="1"/>
          </p:cNvSpPr>
          <p:nvPr>
            <p:ph type="title"/>
          </p:nvPr>
        </p:nvSpPr>
        <p:spPr/>
        <p:txBody>
          <a:bodyPr/>
          <a:lstStyle/>
          <a:p>
            <a:r>
              <a:rPr lang="en-US" dirty="0">
                <a:latin typeface="Avenir Medium" panose="02000503020000020003"/>
              </a:rPr>
              <a:t>Collaborative Efforts</a:t>
            </a:r>
          </a:p>
        </p:txBody>
      </p:sp>
    </p:spTree>
    <p:extLst>
      <p:ext uri="{BB962C8B-B14F-4D97-AF65-F5344CB8AC3E}">
        <p14:creationId xmlns:p14="http://schemas.microsoft.com/office/powerpoint/2010/main" val="4065544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396" y="231311"/>
            <a:ext cx="8718394" cy="1325563"/>
          </a:xfrm>
        </p:spPr>
        <p:txBody>
          <a:bodyPr/>
          <a:lstStyle/>
          <a:p>
            <a:r>
              <a:rPr lang="en-US" dirty="0">
                <a:latin typeface="Avenir Medium"/>
              </a:rPr>
              <a:t>Collaboration within Organization</a:t>
            </a:r>
          </a:p>
        </p:txBody>
      </p:sp>
      <p:sp>
        <p:nvSpPr>
          <p:cNvPr id="3" name="Content Placeholder 2"/>
          <p:cNvSpPr>
            <a:spLocks noGrp="1"/>
          </p:cNvSpPr>
          <p:nvPr>
            <p:ph idx="1"/>
          </p:nvPr>
        </p:nvSpPr>
        <p:spPr>
          <a:xfrm>
            <a:off x="581720" y="1658356"/>
            <a:ext cx="10541001" cy="4700880"/>
          </a:xfrm>
        </p:spPr>
        <p:txBody>
          <a:bodyPr>
            <a:normAutofit fontScale="92500" lnSpcReduction="10000"/>
          </a:bodyPr>
          <a:lstStyle/>
          <a:p>
            <a:r>
              <a:rPr lang="en-US" sz="3000" dirty="0">
                <a:latin typeface="Avenir Medium" panose="02000503020000020003"/>
              </a:rPr>
              <a:t>Frequent collaboration with other departments</a:t>
            </a:r>
          </a:p>
          <a:p>
            <a:pPr lvl="1"/>
            <a:r>
              <a:rPr lang="en-US" sz="2600" dirty="0">
                <a:latin typeface="Avenir Medium" panose="02000503020000020003"/>
              </a:rPr>
              <a:t>Compliance and legal</a:t>
            </a:r>
          </a:p>
          <a:p>
            <a:pPr lvl="1"/>
            <a:r>
              <a:rPr lang="en-US" sz="2600" dirty="0">
                <a:latin typeface="Avenir Medium" panose="02000503020000020003"/>
              </a:rPr>
              <a:t>Patient experience</a:t>
            </a:r>
          </a:p>
          <a:p>
            <a:pPr lvl="1"/>
            <a:r>
              <a:rPr lang="en-US" sz="2600" dirty="0">
                <a:latin typeface="Avenir Medium" panose="02000503020000020003"/>
              </a:rPr>
              <a:t>Facilities</a:t>
            </a:r>
          </a:p>
          <a:p>
            <a:pPr lvl="1"/>
            <a:r>
              <a:rPr lang="en-US" sz="2600" dirty="0">
                <a:latin typeface="Avenir Medium" panose="02000503020000020003"/>
              </a:rPr>
              <a:t>Diversity and Inclusion</a:t>
            </a:r>
          </a:p>
          <a:p>
            <a:pPr lvl="1"/>
            <a:r>
              <a:rPr lang="en-US" sz="2600" dirty="0">
                <a:latin typeface="Avenir Medium" panose="02000503020000020003"/>
              </a:rPr>
              <a:t>Environmental Health and Safety</a:t>
            </a:r>
          </a:p>
          <a:p>
            <a:pPr marL="457200" lvl="1" indent="0">
              <a:buNone/>
            </a:pPr>
            <a:endParaRPr lang="en-US" sz="2600" dirty="0">
              <a:latin typeface="Avenir Medium" panose="02000503020000020003"/>
            </a:endParaRPr>
          </a:p>
          <a:p>
            <a:pPr marL="457200" lvl="1" indent="0">
              <a:buNone/>
            </a:pPr>
            <a:r>
              <a:rPr lang="en-US" sz="2600" i="1" dirty="0">
                <a:latin typeface="Avenir Medium" panose="02000503020000020003"/>
              </a:rPr>
              <a:t>We implemented a system effective communication policy last year. That was the result of about almost a year's effort, really working on a policy collaboratively that would make sense and be meaningful and be applicable throughout the state.</a:t>
            </a:r>
            <a:endParaRPr lang="en-US" i="1" dirty="0">
              <a:latin typeface="Avenir Medium" panose="02000503020000020003"/>
            </a:endParaRPr>
          </a:p>
          <a:p>
            <a:pPr marL="457200" lvl="1" indent="0">
              <a:buNone/>
            </a:pPr>
            <a:endParaRPr lang="en-US" dirty="0">
              <a:latin typeface="Avenir Medium" panose="02000503020000020003"/>
            </a:endParaRPr>
          </a:p>
          <a:p>
            <a:r>
              <a:rPr lang="en-US" dirty="0">
                <a:latin typeface="Avenir Medium" panose="02000503020000020003"/>
              </a:rPr>
              <a:t>Buy-in from other departments “key” to success of initiatives</a:t>
            </a:r>
          </a:p>
          <a:p>
            <a:pPr marL="457200" lvl="1" indent="0">
              <a:buNone/>
            </a:pPr>
            <a:endParaRPr lang="en-US" dirty="0">
              <a:latin typeface="Avenir Medium" panose="02000503020000020003"/>
            </a:endParaRPr>
          </a:p>
        </p:txBody>
      </p:sp>
    </p:spTree>
    <p:extLst>
      <p:ext uri="{BB962C8B-B14F-4D97-AF65-F5344CB8AC3E}">
        <p14:creationId xmlns:p14="http://schemas.microsoft.com/office/powerpoint/2010/main" val="20021281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5244" y="242462"/>
            <a:ext cx="8484219" cy="1325563"/>
          </a:xfrm>
        </p:spPr>
        <p:txBody>
          <a:bodyPr/>
          <a:lstStyle/>
          <a:p>
            <a:r>
              <a:rPr lang="en-US" dirty="0">
                <a:latin typeface="Avenir Medium"/>
              </a:rPr>
              <a:t>Collaboration with Groups Outside of the Organization</a:t>
            </a:r>
          </a:p>
        </p:txBody>
      </p:sp>
      <p:sp>
        <p:nvSpPr>
          <p:cNvPr id="3" name="Content Placeholder 2"/>
          <p:cNvSpPr>
            <a:spLocks noGrp="1"/>
          </p:cNvSpPr>
          <p:nvPr>
            <p:ph idx="1"/>
          </p:nvPr>
        </p:nvSpPr>
        <p:spPr>
          <a:xfrm>
            <a:off x="325244" y="1833601"/>
            <a:ext cx="10541001" cy="4671108"/>
          </a:xfrm>
        </p:spPr>
        <p:txBody>
          <a:bodyPr>
            <a:normAutofit fontScale="77500" lnSpcReduction="20000"/>
          </a:bodyPr>
          <a:lstStyle/>
          <a:p>
            <a:pPr marL="0" indent="0">
              <a:buNone/>
            </a:pPr>
            <a:endParaRPr lang="en-US" dirty="0">
              <a:latin typeface="Avenir Medium" panose="02000503020000020003"/>
            </a:endParaRPr>
          </a:p>
          <a:p>
            <a:r>
              <a:rPr lang="en-US" sz="3100" dirty="0">
                <a:latin typeface="Avenir Medium" panose="02000503020000020003"/>
              </a:rPr>
              <a:t>Community Advocacy Organizations</a:t>
            </a:r>
          </a:p>
          <a:p>
            <a:r>
              <a:rPr lang="en-US" sz="3100" dirty="0">
                <a:latin typeface="Avenir Medium" panose="02000503020000020003"/>
              </a:rPr>
              <a:t>Local Centers for Independent Living</a:t>
            </a:r>
          </a:p>
          <a:p>
            <a:r>
              <a:rPr lang="en-US" sz="3100" dirty="0">
                <a:latin typeface="Avenir Medium" panose="02000503020000020003"/>
              </a:rPr>
              <a:t>ADA Regional Centers</a:t>
            </a:r>
          </a:p>
          <a:p>
            <a:r>
              <a:rPr lang="en-US" sz="3100" dirty="0">
                <a:latin typeface="Avenir Medium" panose="02000503020000020003"/>
              </a:rPr>
              <a:t>DEC: Leaders</a:t>
            </a:r>
          </a:p>
          <a:p>
            <a:pPr marL="0" indent="0">
              <a:buNone/>
            </a:pPr>
            <a:endParaRPr lang="en-US" sz="3100" dirty="0">
              <a:latin typeface="Avenir Medium" panose="02000503020000020003"/>
            </a:endParaRPr>
          </a:p>
          <a:p>
            <a:r>
              <a:rPr lang="en-US" sz="3100" dirty="0">
                <a:latin typeface="Avenir Medium" panose="02000503020000020003"/>
              </a:rPr>
              <a:t>Collaboration in the form of grants, guidance on compliance and initiatives, resources, and lessons learned/best practices</a:t>
            </a:r>
          </a:p>
          <a:p>
            <a:endParaRPr lang="en-US" sz="3100" dirty="0">
              <a:latin typeface="Avenir Medium" panose="02000503020000020003"/>
            </a:endParaRPr>
          </a:p>
          <a:p>
            <a:r>
              <a:rPr lang="en-US" sz="3100" dirty="0">
                <a:latin typeface="Avenir Medium" panose="02000503020000020003"/>
              </a:rPr>
              <a:t>Involving PWD in trainings, advisory committees, developing initiatives/programs </a:t>
            </a:r>
          </a:p>
          <a:p>
            <a:pPr marL="0" indent="0">
              <a:buNone/>
            </a:pPr>
            <a:endParaRPr lang="en-US" sz="3100" i="1" dirty="0">
              <a:latin typeface="Avenir Medium" panose="02000503020000020003"/>
            </a:endParaRPr>
          </a:p>
          <a:p>
            <a:pPr marL="0" indent="0">
              <a:buNone/>
            </a:pPr>
            <a:r>
              <a:rPr lang="en-US" sz="3100" i="1" dirty="0">
                <a:latin typeface="Avenir Medium" panose="02000503020000020003"/>
              </a:rPr>
              <a:t>The staff not only hears about what types of things they should do, but to hear about a patient’s experience is most valuable.</a:t>
            </a:r>
          </a:p>
          <a:p>
            <a:endParaRPr lang="en-US" dirty="0"/>
          </a:p>
        </p:txBody>
      </p:sp>
    </p:spTree>
    <p:extLst>
      <p:ext uri="{BB962C8B-B14F-4D97-AF65-F5344CB8AC3E}">
        <p14:creationId xmlns:p14="http://schemas.microsoft.com/office/powerpoint/2010/main" val="32188713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B6CA5-5DFC-B641-8859-F096CCA6C0D2}"/>
              </a:ext>
            </a:extLst>
          </p:cNvPr>
          <p:cNvSpPr>
            <a:spLocks noGrp="1"/>
          </p:cNvSpPr>
          <p:nvPr>
            <p:ph type="title"/>
          </p:nvPr>
        </p:nvSpPr>
        <p:spPr/>
        <p:txBody>
          <a:bodyPr/>
          <a:lstStyle/>
          <a:p>
            <a:r>
              <a:rPr lang="en-US" dirty="0">
                <a:latin typeface="Avenir Medium"/>
              </a:rPr>
              <a:t>Budget Constraints and Supports</a:t>
            </a:r>
          </a:p>
        </p:txBody>
      </p:sp>
    </p:spTree>
    <p:extLst>
      <p:ext uri="{BB962C8B-B14F-4D97-AF65-F5344CB8AC3E}">
        <p14:creationId xmlns:p14="http://schemas.microsoft.com/office/powerpoint/2010/main" val="14867868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ADD1E2-2D00-4769-9A55-F76546174EB8}"/>
              </a:ext>
            </a:extLst>
          </p:cNvPr>
          <p:cNvSpPr>
            <a:spLocks noGrp="1"/>
          </p:cNvSpPr>
          <p:nvPr>
            <p:ph type="title"/>
          </p:nvPr>
        </p:nvSpPr>
        <p:spPr>
          <a:xfrm>
            <a:off x="570572" y="0"/>
            <a:ext cx="7848600" cy="1325563"/>
          </a:xfrm>
        </p:spPr>
        <p:txBody>
          <a:bodyPr/>
          <a:lstStyle/>
          <a:p>
            <a:r>
              <a:rPr lang="en-US" dirty="0">
                <a:latin typeface="Avenir Medium" panose="02000503020000020003"/>
              </a:rPr>
              <a:t>Budget Models</a:t>
            </a:r>
          </a:p>
        </p:txBody>
      </p:sp>
      <p:sp>
        <p:nvSpPr>
          <p:cNvPr id="3" name="Content Placeholder 2">
            <a:extLst>
              <a:ext uri="{FF2B5EF4-FFF2-40B4-BE49-F238E27FC236}">
                <a16:creationId xmlns:a16="http://schemas.microsoft.com/office/drawing/2014/main" id="{654CD05F-0939-4F86-8E66-C8F3AAA53CE1}"/>
              </a:ext>
            </a:extLst>
          </p:cNvPr>
          <p:cNvSpPr>
            <a:spLocks noGrp="1"/>
          </p:cNvSpPr>
          <p:nvPr>
            <p:ph idx="1"/>
          </p:nvPr>
        </p:nvSpPr>
        <p:spPr>
          <a:xfrm>
            <a:off x="434899" y="1325563"/>
            <a:ext cx="10931602" cy="5167311"/>
          </a:xfrm>
        </p:spPr>
        <p:txBody>
          <a:bodyPr>
            <a:normAutofit lnSpcReduction="10000"/>
          </a:bodyPr>
          <a:lstStyle/>
          <a:p>
            <a:r>
              <a:rPr lang="en-US" dirty="0">
                <a:latin typeface="Avenir Medium" panose="02000503020000020003"/>
              </a:rPr>
              <a:t>Almost all: </a:t>
            </a:r>
          </a:p>
          <a:p>
            <a:pPr lvl="1"/>
            <a:r>
              <a:rPr lang="en-US" dirty="0">
                <a:latin typeface="Avenir Medium" panose="02000503020000020003"/>
              </a:rPr>
              <a:t>Did not have their own budget </a:t>
            </a:r>
          </a:p>
          <a:p>
            <a:pPr lvl="1"/>
            <a:r>
              <a:rPr lang="en-US" dirty="0">
                <a:latin typeface="Avenir Medium" panose="02000503020000020003"/>
              </a:rPr>
              <a:t>Were not the final decision maker for budget requests</a:t>
            </a:r>
          </a:p>
          <a:p>
            <a:pPr lvl="1"/>
            <a:endParaRPr lang="en-US" dirty="0">
              <a:latin typeface="Avenir Medium" panose="02000503020000020003"/>
            </a:endParaRPr>
          </a:p>
          <a:p>
            <a:r>
              <a:rPr lang="en-US" dirty="0">
                <a:latin typeface="Avenir Medium" panose="02000503020000020003"/>
              </a:rPr>
              <a:t>Model types (these are not independent of each other)</a:t>
            </a:r>
          </a:p>
          <a:p>
            <a:pPr lvl="1"/>
            <a:r>
              <a:rPr lang="en-US" dirty="0">
                <a:latin typeface="Avenir Medium" panose="02000503020000020003"/>
              </a:rPr>
              <a:t>Annual budget </a:t>
            </a:r>
          </a:p>
          <a:p>
            <a:pPr lvl="1"/>
            <a:r>
              <a:rPr lang="en-US" dirty="0">
                <a:latin typeface="Avenir Medium" panose="02000503020000020003"/>
              </a:rPr>
              <a:t>Request funding for an item at a time </a:t>
            </a:r>
          </a:p>
          <a:p>
            <a:pPr lvl="1"/>
            <a:r>
              <a:rPr lang="en-US" dirty="0">
                <a:latin typeface="Avenir Medium" panose="02000503020000020003"/>
              </a:rPr>
              <a:t>Rely on grants to support initiatives</a:t>
            </a:r>
          </a:p>
          <a:p>
            <a:endParaRPr lang="en-US" dirty="0"/>
          </a:p>
          <a:p>
            <a:r>
              <a:rPr lang="en-US" dirty="0">
                <a:latin typeface="Avenir Medium" panose="02000503020000020003"/>
              </a:rPr>
              <a:t>Confusion and variability on whose responsibility it was to fund position and initiatives</a:t>
            </a:r>
          </a:p>
          <a:p>
            <a:pPr lvl="1"/>
            <a:r>
              <a:rPr lang="en-US" dirty="0">
                <a:latin typeface="Avenir Medium" panose="02000503020000020003"/>
              </a:rPr>
              <a:t>This goes back to the diversity of locations of the position</a:t>
            </a:r>
          </a:p>
          <a:p>
            <a:pPr lvl="1"/>
            <a:r>
              <a:rPr lang="en-US" dirty="0">
                <a:latin typeface="Avenir Medium" panose="02000503020000020003"/>
              </a:rPr>
              <a:t>This can differ by type of accommodation</a:t>
            </a:r>
          </a:p>
        </p:txBody>
      </p:sp>
    </p:spTree>
    <p:extLst>
      <p:ext uri="{BB962C8B-B14F-4D97-AF65-F5344CB8AC3E}">
        <p14:creationId xmlns:p14="http://schemas.microsoft.com/office/powerpoint/2010/main" val="7791262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2943" y="109231"/>
            <a:ext cx="7848600" cy="1095102"/>
          </a:xfrm>
        </p:spPr>
        <p:txBody>
          <a:bodyPr/>
          <a:lstStyle/>
          <a:p>
            <a:r>
              <a:rPr lang="en-US" dirty="0">
                <a:latin typeface="Avenir Medium"/>
              </a:rPr>
              <a:t>Budget Constraints</a:t>
            </a:r>
          </a:p>
        </p:txBody>
      </p:sp>
      <p:sp>
        <p:nvSpPr>
          <p:cNvPr id="3" name="Content Placeholder 2"/>
          <p:cNvSpPr>
            <a:spLocks noGrp="1"/>
          </p:cNvSpPr>
          <p:nvPr>
            <p:ph idx="1"/>
          </p:nvPr>
        </p:nvSpPr>
        <p:spPr>
          <a:xfrm>
            <a:off x="669383" y="1561673"/>
            <a:ext cx="5218462" cy="4794521"/>
          </a:xfrm>
        </p:spPr>
        <p:txBody>
          <a:bodyPr>
            <a:normAutofit/>
          </a:bodyPr>
          <a:lstStyle/>
          <a:p>
            <a:r>
              <a:rPr lang="en-US" dirty="0">
                <a:latin typeface="Avenir Medium" panose="02000503020000020003"/>
              </a:rPr>
              <a:t>One of the largest barriers/challenges</a:t>
            </a:r>
            <a:br>
              <a:rPr lang="en-US" dirty="0">
                <a:latin typeface="Avenir Medium" panose="02000503020000020003"/>
              </a:rPr>
            </a:br>
            <a:endParaRPr lang="en-US" dirty="0">
              <a:latin typeface="Avenir Medium" panose="02000503020000020003"/>
            </a:endParaRPr>
          </a:p>
          <a:p>
            <a:r>
              <a:rPr lang="en-US" dirty="0">
                <a:latin typeface="Avenir Medium" panose="02000503020000020003"/>
              </a:rPr>
              <a:t>Require money for:</a:t>
            </a:r>
          </a:p>
          <a:p>
            <a:pPr lvl="1"/>
            <a:r>
              <a:rPr lang="en-US" dirty="0">
                <a:latin typeface="Avenir Medium" panose="02000503020000020003"/>
              </a:rPr>
              <a:t>Position</a:t>
            </a:r>
          </a:p>
          <a:p>
            <a:pPr lvl="1"/>
            <a:r>
              <a:rPr lang="en-US" dirty="0">
                <a:latin typeface="Avenir Medium" panose="02000503020000020003"/>
              </a:rPr>
              <a:t>Equipment and renovations</a:t>
            </a:r>
          </a:p>
          <a:p>
            <a:pPr lvl="1"/>
            <a:r>
              <a:rPr lang="en-US" dirty="0">
                <a:latin typeface="Avenir Medium" panose="02000503020000020003"/>
              </a:rPr>
              <a:t>Personnel time (e.g., attending trainings, asking disability questions)</a:t>
            </a:r>
          </a:p>
          <a:p>
            <a:pPr lvl="1"/>
            <a:r>
              <a:rPr lang="en-US" dirty="0">
                <a:latin typeface="Avenir Medium" panose="02000503020000020003"/>
              </a:rPr>
              <a:t>Other: braille format for common forms, interpreters</a:t>
            </a:r>
            <a:br>
              <a:rPr lang="en-US" dirty="0">
                <a:latin typeface="Avenir Medium" panose="02000503020000020003"/>
              </a:rPr>
            </a:br>
            <a:endParaRPr lang="en-US" dirty="0">
              <a:latin typeface="Avenir Medium" panose="02000503020000020003"/>
            </a:endParaRPr>
          </a:p>
          <a:p>
            <a:pPr marL="0" indent="0">
              <a:buNone/>
            </a:pPr>
            <a:endParaRPr lang="en-US" dirty="0">
              <a:latin typeface="Avenir Medium" panose="02000503020000020003"/>
            </a:endParaRPr>
          </a:p>
          <a:p>
            <a:endParaRPr lang="en-US" dirty="0"/>
          </a:p>
        </p:txBody>
      </p:sp>
      <p:sp>
        <p:nvSpPr>
          <p:cNvPr id="4" name="Rectangle 3">
            <a:extLst>
              <a:ext uri="{FF2B5EF4-FFF2-40B4-BE49-F238E27FC236}">
                <a16:creationId xmlns:a16="http://schemas.microsoft.com/office/drawing/2014/main" id="{C8BB28FA-0DBE-4CA6-A69B-771CF127B03E}"/>
              </a:ext>
            </a:extLst>
          </p:cNvPr>
          <p:cNvSpPr/>
          <p:nvPr/>
        </p:nvSpPr>
        <p:spPr>
          <a:xfrm>
            <a:off x="6170188" y="1561673"/>
            <a:ext cx="5218462" cy="4524315"/>
          </a:xfrm>
          <a:prstGeom prst="rect">
            <a:avLst/>
          </a:prstGeom>
        </p:spPr>
        <p:txBody>
          <a:bodyPr wrap="square">
            <a:spAutoFit/>
          </a:bodyPr>
          <a:lstStyle/>
          <a:p>
            <a:r>
              <a:rPr lang="en-US" sz="2400" i="1" dirty="0">
                <a:latin typeface="Avenir Medium" panose="02000503020000020003"/>
              </a:rPr>
              <a:t>That's really it [money as the most needed resource]. I think it would help if this type of position actually had its own budget, and the budget was well-enough funded that we actually had the funding that we need so that we can provide what we should be providing. We just don't have that. Every time something is needed, I'm literally going to other people and begging to spend their money. It would be fantastic if our organization actually recognized.</a:t>
            </a:r>
          </a:p>
        </p:txBody>
      </p:sp>
    </p:spTree>
    <p:extLst>
      <p:ext uri="{BB962C8B-B14F-4D97-AF65-F5344CB8AC3E}">
        <p14:creationId xmlns:p14="http://schemas.microsoft.com/office/powerpoint/2010/main" val="541104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A picture containing shape&#10;&#10;Description automatically generated">
            <a:extLst>
              <a:ext uri="{FF2B5EF4-FFF2-40B4-BE49-F238E27FC236}">
                <a16:creationId xmlns:a16="http://schemas.microsoft.com/office/drawing/2014/main" id="{FDD15E21-4A54-5344-8723-DA9D4E50D13F}"/>
              </a:ext>
            </a:extLst>
          </p:cNvPr>
          <p:cNvPicPr>
            <a:picLocks noChangeAspect="1"/>
          </p:cNvPicPr>
          <p:nvPr/>
        </p:nvPicPr>
        <p:blipFill>
          <a:blip r:embed="rId2"/>
          <a:stretch>
            <a:fillRect/>
          </a:stretch>
        </p:blipFill>
        <p:spPr>
          <a:xfrm rot="1804253">
            <a:off x="8046480" y="-130670"/>
            <a:ext cx="6227272" cy="6260047"/>
          </a:xfrm>
          <a:prstGeom prst="rect">
            <a:avLst/>
          </a:prstGeom>
        </p:spPr>
      </p:pic>
      <p:pic>
        <p:nvPicPr>
          <p:cNvPr id="12" name="Picture 11" descr="A blue and yellow logo&#10;&#10;Description automatically generated with low confidence">
            <a:extLst>
              <a:ext uri="{FF2B5EF4-FFF2-40B4-BE49-F238E27FC236}">
                <a16:creationId xmlns:a16="http://schemas.microsoft.com/office/drawing/2014/main" id="{EFA2EE1E-FCD6-5F42-AE7E-49931E072DEB}"/>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8883" t="-6311" b="-1"/>
          <a:stretch/>
        </p:blipFill>
        <p:spPr>
          <a:xfrm>
            <a:off x="9823812" y="145777"/>
            <a:ext cx="2133600" cy="782052"/>
          </a:xfrm>
          <a:prstGeom prst="rect">
            <a:avLst/>
          </a:prstGeom>
        </p:spPr>
      </p:pic>
      <p:sp>
        <p:nvSpPr>
          <p:cNvPr id="14" name="TextBox 13">
            <a:extLst>
              <a:ext uri="{FF2B5EF4-FFF2-40B4-BE49-F238E27FC236}">
                <a16:creationId xmlns:a16="http://schemas.microsoft.com/office/drawing/2014/main" id="{3A544C4E-88C1-F54C-9AEB-D05E9A925DBB}"/>
              </a:ext>
            </a:extLst>
          </p:cNvPr>
          <p:cNvSpPr txBox="1"/>
          <p:nvPr/>
        </p:nvSpPr>
        <p:spPr>
          <a:xfrm>
            <a:off x="11680666" y="6353096"/>
            <a:ext cx="491067" cy="276999"/>
          </a:xfrm>
          <a:prstGeom prst="rect">
            <a:avLst/>
          </a:prstGeom>
          <a:noFill/>
        </p:spPr>
        <p:txBody>
          <a:bodyPr wrap="square" rtlCol="0">
            <a:spAutoFit/>
          </a:bodyPr>
          <a:lstStyle/>
          <a:p>
            <a:r>
              <a:rPr lang="en-US" sz="1200" b="1" dirty="0">
                <a:solidFill>
                  <a:schemeClr val="bg1"/>
                </a:solidFill>
                <a:latin typeface="Avenir Black" panose="02000503020000020003" pitchFamily="2" charset="0"/>
              </a:rPr>
              <a:t>1</a:t>
            </a:r>
          </a:p>
        </p:txBody>
      </p:sp>
      <p:sp>
        <p:nvSpPr>
          <p:cNvPr id="5" name="Content Placeholder 4">
            <a:extLst>
              <a:ext uri="{FF2B5EF4-FFF2-40B4-BE49-F238E27FC236}">
                <a16:creationId xmlns:a16="http://schemas.microsoft.com/office/drawing/2014/main" id="{38069B79-1222-994E-A2DE-D81385836B78}"/>
              </a:ext>
            </a:extLst>
          </p:cNvPr>
          <p:cNvSpPr>
            <a:spLocks noGrp="1"/>
          </p:cNvSpPr>
          <p:nvPr>
            <p:ph idx="1"/>
          </p:nvPr>
        </p:nvSpPr>
        <p:spPr>
          <a:xfrm>
            <a:off x="604830" y="1572235"/>
            <a:ext cx="6292362" cy="3713529"/>
          </a:xfrm>
        </p:spPr>
        <p:txBody>
          <a:bodyPr>
            <a:noAutofit/>
          </a:bodyPr>
          <a:lstStyle/>
          <a:p>
            <a:r>
              <a:rPr lang="en-US" dirty="0">
                <a:latin typeface="Avenir Medium"/>
              </a:rPr>
              <a:t>ADA Coordinators and Healthcare Organizations</a:t>
            </a:r>
          </a:p>
          <a:p>
            <a:r>
              <a:rPr lang="en-US" dirty="0">
                <a:latin typeface="Avenir Medium"/>
              </a:rPr>
              <a:t>Position Titles, Departments, and Structure</a:t>
            </a:r>
          </a:p>
          <a:p>
            <a:r>
              <a:rPr lang="en-US" dirty="0">
                <a:latin typeface="Avenir Medium"/>
              </a:rPr>
              <a:t>Roles, Responsibilities, and Initiatives</a:t>
            </a:r>
          </a:p>
          <a:p>
            <a:r>
              <a:rPr lang="en-US" dirty="0">
                <a:latin typeface="Avenir Medium"/>
              </a:rPr>
              <a:t>Collaboration Within and Outside of the Organization</a:t>
            </a:r>
          </a:p>
          <a:p>
            <a:r>
              <a:rPr lang="en-US" dirty="0">
                <a:latin typeface="Avenir Medium"/>
              </a:rPr>
              <a:t>Budget Constraints and Supports</a:t>
            </a:r>
          </a:p>
          <a:p>
            <a:r>
              <a:rPr lang="en-US" dirty="0">
                <a:latin typeface="Avenir Medium"/>
              </a:rPr>
              <a:t>Barriers and Facilitators</a:t>
            </a:r>
          </a:p>
          <a:p>
            <a:r>
              <a:rPr lang="en-US" dirty="0">
                <a:latin typeface="Avenir Medium"/>
              </a:rPr>
              <a:t>Leaders</a:t>
            </a:r>
          </a:p>
        </p:txBody>
      </p:sp>
      <p:sp>
        <p:nvSpPr>
          <p:cNvPr id="7" name="Title 6">
            <a:extLst>
              <a:ext uri="{FF2B5EF4-FFF2-40B4-BE49-F238E27FC236}">
                <a16:creationId xmlns:a16="http://schemas.microsoft.com/office/drawing/2014/main" id="{1183A4B8-299F-594D-A79E-C26A19EDBE50}"/>
              </a:ext>
            </a:extLst>
          </p:cNvPr>
          <p:cNvSpPr>
            <a:spLocks noGrp="1"/>
          </p:cNvSpPr>
          <p:nvPr>
            <p:ph type="title"/>
          </p:nvPr>
        </p:nvSpPr>
        <p:spPr/>
        <p:txBody>
          <a:bodyPr/>
          <a:lstStyle/>
          <a:p>
            <a:r>
              <a:rPr lang="en-US" dirty="0">
                <a:latin typeface="Avenir Medium"/>
              </a:rPr>
              <a:t>Agenda</a:t>
            </a:r>
          </a:p>
        </p:txBody>
      </p:sp>
    </p:spTree>
    <p:extLst>
      <p:ext uri="{BB962C8B-B14F-4D97-AF65-F5344CB8AC3E}">
        <p14:creationId xmlns:p14="http://schemas.microsoft.com/office/powerpoint/2010/main" val="13966251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Medium"/>
              </a:rPr>
              <a:t>Budget Constraints</a:t>
            </a:r>
          </a:p>
        </p:txBody>
      </p:sp>
      <p:sp>
        <p:nvSpPr>
          <p:cNvPr id="3" name="Content Placeholder 2"/>
          <p:cNvSpPr>
            <a:spLocks noGrp="1"/>
          </p:cNvSpPr>
          <p:nvPr>
            <p:ph idx="1"/>
          </p:nvPr>
        </p:nvSpPr>
        <p:spPr>
          <a:xfrm>
            <a:off x="669382" y="1561673"/>
            <a:ext cx="5935857" cy="4794521"/>
          </a:xfrm>
        </p:spPr>
        <p:txBody>
          <a:bodyPr>
            <a:normAutofit/>
          </a:bodyPr>
          <a:lstStyle/>
          <a:p>
            <a:pPr marL="0" indent="0">
              <a:buNone/>
            </a:pPr>
            <a:endParaRPr lang="en-US" dirty="0">
              <a:latin typeface="Avenir Medium" panose="02000503020000020003"/>
            </a:endParaRPr>
          </a:p>
          <a:p>
            <a:r>
              <a:rPr lang="en-US" dirty="0">
                <a:latin typeface="Avenir Medium" panose="02000503020000020003"/>
              </a:rPr>
              <a:t>Constantly “justifying” spending due to lack of understanding/support from leadership for funding initiatives</a:t>
            </a:r>
          </a:p>
          <a:p>
            <a:pPr marL="0" indent="0">
              <a:buNone/>
            </a:pPr>
            <a:endParaRPr lang="en-US" dirty="0">
              <a:latin typeface="Avenir Medium" panose="02000503020000020003"/>
            </a:endParaRPr>
          </a:p>
          <a:p>
            <a:r>
              <a:rPr lang="en-US" dirty="0">
                <a:latin typeface="Avenir Medium" panose="02000503020000020003"/>
              </a:rPr>
              <a:t>Competing priorities</a:t>
            </a:r>
          </a:p>
          <a:p>
            <a:pPr marL="0" indent="0">
              <a:buNone/>
            </a:pPr>
            <a:endParaRPr lang="en-US" dirty="0">
              <a:latin typeface="Avenir Medium" panose="02000503020000020003"/>
            </a:endParaRPr>
          </a:p>
          <a:p>
            <a:pPr marL="457200" lvl="1" indent="0">
              <a:buNone/>
            </a:pPr>
            <a:endParaRPr lang="en-US" dirty="0">
              <a:latin typeface="Avenir Medium" panose="02000503020000020003"/>
            </a:endParaRPr>
          </a:p>
          <a:p>
            <a:pPr marL="0" indent="0">
              <a:buNone/>
            </a:pPr>
            <a:endParaRPr lang="en-US" dirty="0"/>
          </a:p>
        </p:txBody>
      </p:sp>
      <p:sp>
        <p:nvSpPr>
          <p:cNvPr id="4" name="Rectangle 3">
            <a:extLst>
              <a:ext uri="{FF2B5EF4-FFF2-40B4-BE49-F238E27FC236}">
                <a16:creationId xmlns:a16="http://schemas.microsoft.com/office/drawing/2014/main" id="{FC840F3B-E357-4250-8829-6BC4362C1F01}"/>
              </a:ext>
            </a:extLst>
          </p:cNvPr>
          <p:cNvSpPr/>
          <p:nvPr/>
        </p:nvSpPr>
        <p:spPr>
          <a:xfrm>
            <a:off x="6847778" y="2067602"/>
            <a:ext cx="4917379" cy="2915863"/>
          </a:xfrm>
          <a:prstGeom prst="rect">
            <a:avLst/>
          </a:prstGeom>
        </p:spPr>
        <p:txBody>
          <a:bodyPr wrap="square">
            <a:spAutoFit/>
          </a:bodyPr>
          <a:lstStyle/>
          <a:p>
            <a:pPr>
              <a:lnSpc>
                <a:spcPct val="110000"/>
              </a:lnSpc>
            </a:pPr>
            <a:r>
              <a:rPr lang="en-US" sz="2400" i="1" dirty="0">
                <a:latin typeface="Avenir Medium" panose="02000503020000020003"/>
              </a:rPr>
              <a:t>With my previous VP, everything was tied to money, and I had to give reports and white papers on why I had to provide a deaf interpreter.</a:t>
            </a:r>
          </a:p>
          <a:p>
            <a:pPr>
              <a:lnSpc>
                <a:spcPct val="110000"/>
              </a:lnSpc>
            </a:pPr>
            <a:endParaRPr lang="en-US" sz="2400" i="1" dirty="0">
              <a:latin typeface="Avenir Medium" panose="02000503020000020003"/>
            </a:endParaRPr>
          </a:p>
          <a:p>
            <a:pPr>
              <a:lnSpc>
                <a:spcPct val="110000"/>
              </a:lnSpc>
            </a:pPr>
            <a:r>
              <a:rPr lang="en-US" sz="2400" i="1" dirty="0">
                <a:latin typeface="Avenir Medium" panose="02000503020000020003"/>
              </a:rPr>
              <a:t>Accessibility is expensive.</a:t>
            </a:r>
          </a:p>
          <a:p>
            <a:pPr>
              <a:lnSpc>
                <a:spcPct val="110000"/>
              </a:lnSpc>
            </a:pPr>
            <a:endParaRPr lang="en-US" sz="2400" i="1" dirty="0">
              <a:latin typeface="Avenir Medium" panose="02000503020000020003"/>
            </a:endParaRPr>
          </a:p>
        </p:txBody>
      </p:sp>
    </p:spTree>
    <p:extLst>
      <p:ext uri="{BB962C8B-B14F-4D97-AF65-F5344CB8AC3E}">
        <p14:creationId xmlns:p14="http://schemas.microsoft.com/office/powerpoint/2010/main" val="37745971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Medium"/>
              </a:rPr>
              <a:t>Budget Supports</a:t>
            </a:r>
          </a:p>
        </p:txBody>
      </p:sp>
      <p:sp>
        <p:nvSpPr>
          <p:cNvPr id="3" name="Content Placeholder 2"/>
          <p:cNvSpPr>
            <a:spLocks noGrp="1"/>
          </p:cNvSpPr>
          <p:nvPr>
            <p:ph idx="1"/>
          </p:nvPr>
        </p:nvSpPr>
        <p:spPr>
          <a:xfrm>
            <a:off x="838199" y="1557995"/>
            <a:ext cx="10515600" cy="4934879"/>
          </a:xfrm>
        </p:spPr>
        <p:txBody>
          <a:bodyPr>
            <a:normAutofit/>
          </a:bodyPr>
          <a:lstStyle/>
          <a:p>
            <a:endParaRPr lang="en-US" dirty="0">
              <a:latin typeface="Avenir Medium" panose="02000503020000020003"/>
            </a:endParaRPr>
          </a:p>
          <a:p>
            <a:r>
              <a:rPr lang="en-US" sz="3200" dirty="0">
                <a:latin typeface="Avenir Medium" panose="02000503020000020003"/>
              </a:rPr>
              <a:t>Leadership buy-in</a:t>
            </a:r>
          </a:p>
          <a:p>
            <a:pPr marL="0" indent="0">
              <a:buNone/>
            </a:pPr>
            <a:endParaRPr lang="en-US" dirty="0">
              <a:latin typeface="Avenir Medium" panose="02000503020000020003"/>
            </a:endParaRPr>
          </a:p>
          <a:p>
            <a:pPr marL="0" indent="0">
              <a:buNone/>
            </a:pPr>
            <a:r>
              <a:rPr lang="en-US" i="1" dirty="0">
                <a:latin typeface="Avenir Medium" panose="02000503020000020003"/>
              </a:rPr>
              <a:t>We earmark money at the upper—I'd say, the CEO and the board of directors for our health system, they allocate funds in the budget every year for our ADA programs.</a:t>
            </a:r>
          </a:p>
          <a:p>
            <a:endParaRPr lang="en-US" dirty="0"/>
          </a:p>
        </p:txBody>
      </p:sp>
    </p:spTree>
    <p:extLst>
      <p:ext uri="{BB962C8B-B14F-4D97-AF65-F5344CB8AC3E}">
        <p14:creationId xmlns:p14="http://schemas.microsoft.com/office/powerpoint/2010/main" val="65122525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Medium"/>
              </a:rPr>
              <a:t>Budget Supports</a:t>
            </a:r>
          </a:p>
        </p:txBody>
      </p:sp>
      <p:sp>
        <p:nvSpPr>
          <p:cNvPr id="3" name="Content Placeholder 2"/>
          <p:cNvSpPr>
            <a:spLocks noGrp="1"/>
          </p:cNvSpPr>
          <p:nvPr>
            <p:ph idx="1"/>
          </p:nvPr>
        </p:nvSpPr>
        <p:spPr/>
        <p:txBody>
          <a:bodyPr>
            <a:normAutofit lnSpcReduction="10000"/>
          </a:bodyPr>
          <a:lstStyle/>
          <a:p>
            <a:pPr marL="0" indent="0">
              <a:buNone/>
            </a:pPr>
            <a:endParaRPr lang="en-US" dirty="0">
              <a:latin typeface="Avenir Medium" panose="02000503020000020003"/>
            </a:endParaRPr>
          </a:p>
          <a:p>
            <a:r>
              <a:rPr lang="en-US" sz="3200" dirty="0">
                <a:latin typeface="Avenir Medium" panose="02000503020000020003"/>
              </a:rPr>
              <a:t>Pressure from leadership/organization for departments to include/approve budget requests related to disability initiatives</a:t>
            </a:r>
          </a:p>
          <a:p>
            <a:pPr marL="0" indent="0">
              <a:buNone/>
            </a:pPr>
            <a:endParaRPr lang="en-US" dirty="0">
              <a:latin typeface="Avenir Medium" panose="02000503020000020003"/>
            </a:endParaRPr>
          </a:p>
          <a:p>
            <a:pPr marL="0" indent="0">
              <a:buNone/>
            </a:pPr>
            <a:r>
              <a:rPr lang="en-US" i="1" dirty="0">
                <a:latin typeface="Avenir Medium" panose="02000503020000020003"/>
              </a:rPr>
              <a:t>All of our outpatient physician groups—so all of our outpatient physician offices have purchased an effective communication kit. Their leadership basically told each site manager, "This is what we recommend. This is what you need. You need to purchase it," and they did.</a:t>
            </a:r>
          </a:p>
          <a:p>
            <a:endParaRPr lang="en-US" dirty="0"/>
          </a:p>
        </p:txBody>
      </p:sp>
    </p:spTree>
    <p:extLst>
      <p:ext uri="{BB962C8B-B14F-4D97-AF65-F5344CB8AC3E}">
        <p14:creationId xmlns:p14="http://schemas.microsoft.com/office/powerpoint/2010/main" val="254365456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Medium"/>
              </a:rPr>
              <a:t>Budget Supports</a:t>
            </a:r>
          </a:p>
        </p:txBody>
      </p:sp>
      <p:sp>
        <p:nvSpPr>
          <p:cNvPr id="3" name="Content Placeholder 2"/>
          <p:cNvSpPr>
            <a:spLocks noGrp="1"/>
          </p:cNvSpPr>
          <p:nvPr>
            <p:ph idx="1"/>
          </p:nvPr>
        </p:nvSpPr>
        <p:spPr>
          <a:xfrm>
            <a:off x="737838" y="1580298"/>
            <a:ext cx="10541001" cy="4351338"/>
          </a:xfrm>
        </p:spPr>
        <p:txBody>
          <a:bodyPr>
            <a:normAutofit/>
          </a:bodyPr>
          <a:lstStyle/>
          <a:p>
            <a:endParaRPr lang="en-US" dirty="0">
              <a:latin typeface="Avenir Medium" panose="02000503020000020003"/>
            </a:endParaRPr>
          </a:p>
          <a:p>
            <a:r>
              <a:rPr lang="en-US" sz="3200" dirty="0">
                <a:latin typeface="Avenir Medium" panose="02000503020000020003"/>
              </a:rPr>
              <a:t>Dedicated funds in main/capital budget</a:t>
            </a:r>
          </a:p>
          <a:p>
            <a:endParaRPr lang="en-US" dirty="0">
              <a:latin typeface="Avenir Medium" panose="02000503020000020003"/>
            </a:endParaRPr>
          </a:p>
          <a:p>
            <a:pPr marL="0" indent="0">
              <a:buNone/>
            </a:pPr>
            <a:r>
              <a:rPr lang="en-US" i="1" dirty="0">
                <a:latin typeface="Avenir Medium" panose="02000503020000020003"/>
              </a:rPr>
              <a:t>…for the physical access and equipment, we have a disability funds budget or what we call ADA budget, which is a pool of money that is funded through the hospital. It’s a capital budget that stays within the planning office. They actually oversee it, but I make all the recommendations for what we need.</a:t>
            </a:r>
            <a:endParaRPr lang="en-US" i="1" dirty="0"/>
          </a:p>
        </p:txBody>
      </p:sp>
    </p:spTree>
    <p:extLst>
      <p:ext uri="{BB962C8B-B14F-4D97-AF65-F5344CB8AC3E}">
        <p14:creationId xmlns:p14="http://schemas.microsoft.com/office/powerpoint/2010/main" val="115531677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2BE2B-1C7A-0840-BD09-B448D1032E8E}"/>
              </a:ext>
            </a:extLst>
          </p:cNvPr>
          <p:cNvSpPr>
            <a:spLocks noGrp="1"/>
          </p:cNvSpPr>
          <p:nvPr>
            <p:ph type="title"/>
          </p:nvPr>
        </p:nvSpPr>
        <p:spPr/>
        <p:txBody>
          <a:bodyPr/>
          <a:lstStyle/>
          <a:p>
            <a:r>
              <a:rPr lang="en-US" dirty="0">
                <a:latin typeface="Avenir Medium"/>
              </a:rPr>
              <a:t>Facilitators and Barriers</a:t>
            </a:r>
          </a:p>
        </p:txBody>
      </p:sp>
    </p:spTree>
    <p:extLst>
      <p:ext uri="{BB962C8B-B14F-4D97-AF65-F5344CB8AC3E}">
        <p14:creationId xmlns:p14="http://schemas.microsoft.com/office/powerpoint/2010/main" val="31923680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Medium"/>
              </a:rPr>
              <a:t>Leadership Support</a:t>
            </a:r>
          </a:p>
        </p:txBody>
      </p:sp>
      <p:sp>
        <p:nvSpPr>
          <p:cNvPr id="3" name="Content Placeholder 2"/>
          <p:cNvSpPr>
            <a:spLocks noGrp="1"/>
          </p:cNvSpPr>
          <p:nvPr>
            <p:ph idx="1"/>
          </p:nvPr>
        </p:nvSpPr>
        <p:spPr>
          <a:xfrm>
            <a:off x="691685" y="1468785"/>
            <a:ext cx="10541001" cy="5288853"/>
          </a:xfrm>
        </p:spPr>
        <p:txBody>
          <a:bodyPr>
            <a:normAutofit/>
          </a:bodyPr>
          <a:lstStyle/>
          <a:p>
            <a:pPr marL="0" indent="0">
              <a:lnSpc>
                <a:spcPct val="100000"/>
              </a:lnSpc>
              <a:buNone/>
            </a:pPr>
            <a:endParaRPr lang="en-US" sz="3200" dirty="0">
              <a:latin typeface="Avenir Medium" panose="02000503020000020003"/>
            </a:endParaRPr>
          </a:p>
          <a:p>
            <a:pPr>
              <a:lnSpc>
                <a:spcPct val="100000"/>
              </a:lnSpc>
            </a:pPr>
            <a:r>
              <a:rPr lang="en-US" sz="3200" dirty="0">
                <a:latin typeface="Avenir Medium" panose="02000503020000020003"/>
              </a:rPr>
              <a:t>Participants who are doing well in position report feeling as though they are viewed as experts in their organizations and have the “ear of leadership team”</a:t>
            </a:r>
          </a:p>
          <a:p>
            <a:pPr marL="0" indent="0">
              <a:lnSpc>
                <a:spcPct val="100000"/>
              </a:lnSpc>
              <a:buNone/>
            </a:pPr>
            <a:endParaRPr lang="en-US" sz="3200" dirty="0">
              <a:latin typeface="Avenir Medium" panose="02000503020000020003"/>
            </a:endParaRPr>
          </a:p>
          <a:p>
            <a:pPr>
              <a:lnSpc>
                <a:spcPct val="100000"/>
              </a:lnSpc>
            </a:pPr>
            <a:r>
              <a:rPr lang="en-US" sz="3200" dirty="0">
                <a:latin typeface="Avenir Medium" panose="02000503020000020003"/>
              </a:rPr>
              <a:t>Need leadership support across different departments and domains since accessibility initiatives cross cut the organization</a:t>
            </a:r>
          </a:p>
        </p:txBody>
      </p:sp>
    </p:spTree>
    <p:extLst>
      <p:ext uri="{BB962C8B-B14F-4D97-AF65-F5344CB8AC3E}">
        <p14:creationId xmlns:p14="http://schemas.microsoft.com/office/powerpoint/2010/main" val="26618520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Medium"/>
              </a:rPr>
              <a:t>Leadership Support (cont.)</a:t>
            </a:r>
          </a:p>
        </p:txBody>
      </p:sp>
      <p:sp>
        <p:nvSpPr>
          <p:cNvPr id="3" name="Content Placeholder 2"/>
          <p:cNvSpPr>
            <a:spLocks noGrp="1"/>
          </p:cNvSpPr>
          <p:nvPr>
            <p:ph idx="1"/>
          </p:nvPr>
        </p:nvSpPr>
        <p:spPr>
          <a:xfrm>
            <a:off x="825499" y="1569146"/>
            <a:ext cx="10541001" cy="5288853"/>
          </a:xfrm>
        </p:spPr>
        <p:txBody>
          <a:bodyPr>
            <a:normAutofit/>
          </a:bodyPr>
          <a:lstStyle/>
          <a:p>
            <a:pPr>
              <a:lnSpc>
                <a:spcPct val="100000"/>
              </a:lnSpc>
            </a:pPr>
            <a:endParaRPr lang="en-US" sz="3200" dirty="0">
              <a:latin typeface="Avenir Medium" panose="02000503020000020003"/>
            </a:endParaRPr>
          </a:p>
          <a:p>
            <a:pPr>
              <a:lnSpc>
                <a:spcPct val="100000"/>
              </a:lnSpc>
            </a:pPr>
            <a:r>
              <a:rPr lang="en-US" sz="3200" dirty="0">
                <a:latin typeface="Avenir Medium" panose="02000503020000020003"/>
              </a:rPr>
              <a:t>Leadership support facilitates long term maintenance of initiatives</a:t>
            </a:r>
          </a:p>
          <a:p>
            <a:pPr marL="0" indent="0">
              <a:lnSpc>
                <a:spcPct val="100000"/>
              </a:lnSpc>
              <a:buNone/>
            </a:pPr>
            <a:endParaRPr lang="en-US" sz="3200" dirty="0">
              <a:latin typeface="Avenir Medium" panose="02000503020000020003"/>
            </a:endParaRPr>
          </a:p>
          <a:p>
            <a:pPr marL="0" indent="0">
              <a:lnSpc>
                <a:spcPct val="100000"/>
              </a:lnSpc>
              <a:buNone/>
            </a:pPr>
            <a:r>
              <a:rPr lang="en-US" i="1" dirty="0">
                <a:latin typeface="Avenir Medium" panose="02000503020000020003"/>
              </a:rPr>
              <a:t>Leadership buy-in is huge, and I would say this is probably going to be one of the most common barriers for anyone trying to push the needle when it comes to advancing disability competent care practices. Not only having that leadership buy-in, but you need their support, and you need them to be a champion. You also need, of course, their money.</a:t>
            </a:r>
          </a:p>
        </p:txBody>
      </p:sp>
    </p:spTree>
    <p:extLst>
      <p:ext uri="{BB962C8B-B14F-4D97-AF65-F5344CB8AC3E}">
        <p14:creationId xmlns:p14="http://schemas.microsoft.com/office/powerpoint/2010/main" val="425355662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Medium"/>
              </a:rPr>
              <a:t>Leadership Support (cont.)</a:t>
            </a:r>
          </a:p>
        </p:txBody>
      </p:sp>
      <p:sp>
        <p:nvSpPr>
          <p:cNvPr id="3" name="Content Placeholder 2"/>
          <p:cNvSpPr>
            <a:spLocks noGrp="1"/>
          </p:cNvSpPr>
          <p:nvPr>
            <p:ph idx="1"/>
          </p:nvPr>
        </p:nvSpPr>
        <p:spPr>
          <a:xfrm>
            <a:off x="825499" y="1569146"/>
            <a:ext cx="10541001" cy="5288853"/>
          </a:xfrm>
        </p:spPr>
        <p:txBody>
          <a:bodyPr>
            <a:normAutofit fontScale="77500" lnSpcReduction="20000"/>
          </a:bodyPr>
          <a:lstStyle/>
          <a:p>
            <a:pPr>
              <a:lnSpc>
                <a:spcPct val="120000"/>
              </a:lnSpc>
            </a:pPr>
            <a:r>
              <a:rPr lang="en-US" sz="3600" dirty="0">
                <a:latin typeface="Avenir Medium" panose="02000503020000020003"/>
              </a:rPr>
              <a:t>Conversely, those who are continually advocating and fighting for recognition, support, and budget report frustrations </a:t>
            </a:r>
          </a:p>
          <a:p>
            <a:pPr lvl="1">
              <a:lnSpc>
                <a:spcPct val="120000"/>
              </a:lnSpc>
            </a:pPr>
            <a:r>
              <a:rPr lang="en-US" sz="3200" dirty="0">
                <a:latin typeface="Avenir Medium" panose="02000503020000020003"/>
              </a:rPr>
              <a:t>Leadership might not be aware of or understand why the ADA is important</a:t>
            </a:r>
          </a:p>
          <a:p>
            <a:pPr>
              <a:lnSpc>
                <a:spcPct val="120000"/>
              </a:lnSpc>
            </a:pPr>
            <a:r>
              <a:rPr lang="en-US" sz="3600" dirty="0">
                <a:latin typeface="Avenir Medium" panose="02000503020000020003"/>
              </a:rPr>
              <a:t>Having legal team backing up participants when they get pushback from staff and providers can be key</a:t>
            </a:r>
          </a:p>
          <a:p>
            <a:pPr>
              <a:lnSpc>
                <a:spcPct val="120000"/>
              </a:lnSpc>
            </a:pPr>
            <a:endParaRPr lang="en-US" dirty="0">
              <a:latin typeface="Avenir Medium" panose="02000503020000020003"/>
            </a:endParaRPr>
          </a:p>
          <a:p>
            <a:pPr marL="0" indent="0">
              <a:lnSpc>
                <a:spcPct val="120000"/>
              </a:lnSpc>
              <a:buNone/>
            </a:pPr>
            <a:r>
              <a:rPr lang="en-US" sz="3100" i="1" dirty="0">
                <a:latin typeface="Avenir Medium" panose="02000503020000020003"/>
              </a:rPr>
              <a:t>Leadership has to decide that this is important. If you have to have a culture, you know, you have to have a leader who’s saying, “This is important. We need to be doing this,” and then they have to put the resources to it to actually make it happen, and then demand accountability. It can’t be the flavor of the week. This is a long-term, ongoing, just thing we do. It’s not even a thing we do. It has to be who we are.</a:t>
            </a:r>
          </a:p>
        </p:txBody>
      </p:sp>
    </p:spTree>
    <p:extLst>
      <p:ext uri="{BB962C8B-B14F-4D97-AF65-F5344CB8AC3E}">
        <p14:creationId xmlns:p14="http://schemas.microsoft.com/office/powerpoint/2010/main" val="26166731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488" y="210131"/>
            <a:ext cx="7848600" cy="946422"/>
          </a:xfrm>
        </p:spPr>
        <p:txBody>
          <a:bodyPr/>
          <a:lstStyle/>
          <a:p>
            <a:r>
              <a:rPr lang="en-US" dirty="0">
                <a:latin typeface="Avenir Medium"/>
              </a:rPr>
              <a:t>Time, Resources, Money</a:t>
            </a:r>
          </a:p>
        </p:txBody>
      </p:sp>
      <p:sp>
        <p:nvSpPr>
          <p:cNvPr id="3" name="Content Placeholder 2"/>
          <p:cNvSpPr>
            <a:spLocks noGrp="1"/>
          </p:cNvSpPr>
          <p:nvPr>
            <p:ph idx="1"/>
          </p:nvPr>
        </p:nvSpPr>
        <p:spPr>
          <a:xfrm>
            <a:off x="470209" y="946421"/>
            <a:ext cx="10541001" cy="5701448"/>
          </a:xfrm>
        </p:spPr>
        <p:txBody>
          <a:bodyPr>
            <a:normAutofit fontScale="62500" lnSpcReduction="20000"/>
          </a:bodyPr>
          <a:lstStyle/>
          <a:p>
            <a:pPr>
              <a:lnSpc>
                <a:spcPct val="120000"/>
              </a:lnSpc>
            </a:pPr>
            <a:endParaRPr lang="en-US" b="1" dirty="0">
              <a:latin typeface="Avenir Medium" panose="02000503020000020003"/>
            </a:endParaRPr>
          </a:p>
          <a:p>
            <a:pPr>
              <a:lnSpc>
                <a:spcPct val="120000"/>
              </a:lnSpc>
            </a:pPr>
            <a:r>
              <a:rPr lang="en-US" sz="4500" dirty="0">
                <a:latin typeface="Avenir Medium" panose="02000503020000020003"/>
              </a:rPr>
              <a:t>Many reported feeling overwhelmed in their position due to the wide variety of and large number of responsibilities</a:t>
            </a:r>
          </a:p>
          <a:p>
            <a:pPr marL="0" indent="0">
              <a:lnSpc>
                <a:spcPct val="120000"/>
              </a:lnSpc>
              <a:buNone/>
            </a:pPr>
            <a:r>
              <a:rPr lang="en-US" sz="3800" i="1" dirty="0">
                <a:latin typeface="Avenir Medium" panose="02000503020000020003"/>
              </a:rPr>
              <a:t>Lack of time, [laughter] </a:t>
            </a:r>
            <a:r>
              <a:rPr lang="en-US" sz="3800" i="1" dirty="0" err="1">
                <a:latin typeface="Avenir Medium" panose="02000503020000020003"/>
              </a:rPr>
              <a:t>'cause</a:t>
            </a:r>
            <a:r>
              <a:rPr lang="en-US" sz="3800" i="1" dirty="0">
                <a:latin typeface="Avenir Medium" panose="02000503020000020003"/>
              </a:rPr>
              <a:t> you really do have to prioritize certain things and build on them. Some of the things that I would love to see us do—because I have to spend time bringing other people up to speed. One of the challenges is that we've had a lot of turnover. </a:t>
            </a:r>
          </a:p>
          <a:p>
            <a:pPr marL="0" indent="0">
              <a:lnSpc>
                <a:spcPct val="120000"/>
              </a:lnSpc>
              <a:buNone/>
            </a:pPr>
            <a:endParaRPr lang="en-US" dirty="0">
              <a:latin typeface="Avenir Medium" panose="02000503020000020003"/>
            </a:endParaRPr>
          </a:p>
          <a:p>
            <a:pPr>
              <a:lnSpc>
                <a:spcPct val="120000"/>
              </a:lnSpc>
            </a:pPr>
            <a:r>
              <a:rPr lang="en-US" sz="4500" dirty="0">
                <a:latin typeface="Avenir Medium" panose="02000503020000020003"/>
              </a:rPr>
              <a:t>Many had other roles – one participant reported that she only has 1 day per week to work on disability initiatives</a:t>
            </a:r>
          </a:p>
          <a:p>
            <a:pPr marL="0" indent="0">
              <a:lnSpc>
                <a:spcPct val="120000"/>
              </a:lnSpc>
              <a:buNone/>
            </a:pPr>
            <a:r>
              <a:rPr lang="en-US" sz="3800" i="1" dirty="0">
                <a:latin typeface="Avenir Medium" panose="02000503020000020003"/>
              </a:rPr>
              <a:t>I feel like I wear so many hats that, sometimes, that does get put at the bottom of my to-do list. I wish I could be more available for people. The clinics don’t always have the time either.</a:t>
            </a:r>
          </a:p>
        </p:txBody>
      </p:sp>
    </p:spTree>
    <p:extLst>
      <p:ext uri="{BB962C8B-B14F-4D97-AF65-F5344CB8AC3E}">
        <p14:creationId xmlns:p14="http://schemas.microsoft.com/office/powerpoint/2010/main" val="222427914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488" y="210130"/>
            <a:ext cx="8473068" cy="1325563"/>
          </a:xfrm>
        </p:spPr>
        <p:txBody>
          <a:bodyPr/>
          <a:lstStyle/>
          <a:p>
            <a:r>
              <a:rPr lang="en-US" dirty="0">
                <a:latin typeface="Avenir Medium"/>
              </a:rPr>
              <a:t>Time, Resources, Money (cont.)</a:t>
            </a:r>
          </a:p>
        </p:txBody>
      </p:sp>
      <p:sp>
        <p:nvSpPr>
          <p:cNvPr id="3" name="Content Placeholder 2"/>
          <p:cNvSpPr>
            <a:spLocks noGrp="1"/>
          </p:cNvSpPr>
          <p:nvPr>
            <p:ph idx="1"/>
          </p:nvPr>
        </p:nvSpPr>
        <p:spPr>
          <a:xfrm>
            <a:off x="470209" y="1156552"/>
            <a:ext cx="10541001" cy="5389214"/>
          </a:xfrm>
        </p:spPr>
        <p:txBody>
          <a:bodyPr>
            <a:normAutofit/>
          </a:bodyPr>
          <a:lstStyle/>
          <a:p>
            <a:pPr>
              <a:lnSpc>
                <a:spcPct val="120000"/>
              </a:lnSpc>
            </a:pPr>
            <a:endParaRPr lang="en-US" b="1" dirty="0">
              <a:latin typeface="Avenir Medium" panose="02000503020000020003"/>
            </a:endParaRPr>
          </a:p>
          <a:p>
            <a:pPr>
              <a:lnSpc>
                <a:spcPct val="120000"/>
              </a:lnSpc>
            </a:pPr>
            <a:r>
              <a:rPr lang="en-US" dirty="0">
                <a:latin typeface="Avenir Medium" panose="02000503020000020003"/>
              </a:rPr>
              <a:t>Many were the only person in their role, which was insufficient </a:t>
            </a:r>
          </a:p>
          <a:p>
            <a:pPr>
              <a:lnSpc>
                <a:spcPct val="120000"/>
              </a:lnSpc>
            </a:pPr>
            <a:endParaRPr lang="en-US" sz="2400" i="1" dirty="0">
              <a:latin typeface="Avenir Medium" panose="02000503020000020003"/>
            </a:endParaRPr>
          </a:p>
          <a:p>
            <a:pPr marL="0" indent="0">
              <a:lnSpc>
                <a:spcPct val="120000"/>
              </a:lnSpc>
              <a:buNone/>
            </a:pPr>
            <a:r>
              <a:rPr lang="en-US" sz="2400" i="1" dirty="0">
                <a:latin typeface="Avenir Medium" panose="02000503020000020003"/>
              </a:rPr>
              <a:t> I can only do so much as one person, so depends on others to carry out initiatives/policies/trainings (responsible for 5 hospitals). In my ideal world, I would have two or three of me.</a:t>
            </a:r>
          </a:p>
        </p:txBody>
      </p:sp>
    </p:spTree>
    <p:extLst>
      <p:ext uri="{BB962C8B-B14F-4D97-AF65-F5344CB8AC3E}">
        <p14:creationId xmlns:p14="http://schemas.microsoft.com/office/powerpoint/2010/main" val="13822432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AB6CA5-5DFC-B641-8859-F096CCA6C0D2}"/>
              </a:ext>
            </a:extLst>
          </p:cNvPr>
          <p:cNvSpPr>
            <a:spLocks noGrp="1"/>
          </p:cNvSpPr>
          <p:nvPr>
            <p:ph type="title"/>
          </p:nvPr>
        </p:nvSpPr>
        <p:spPr/>
        <p:txBody>
          <a:bodyPr/>
          <a:lstStyle/>
          <a:p>
            <a:r>
              <a:rPr lang="en-US" dirty="0">
                <a:latin typeface="Avenir Medium"/>
              </a:rPr>
              <a:t>ADA Coordinators and Healthcare Organizations</a:t>
            </a:r>
          </a:p>
        </p:txBody>
      </p:sp>
    </p:spTree>
    <p:extLst>
      <p:ext uri="{BB962C8B-B14F-4D97-AF65-F5344CB8AC3E}">
        <p14:creationId xmlns:p14="http://schemas.microsoft.com/office/powerpoint/2010/main" val="209073869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487" y="210130"/>
            <a:ext cx="8718395" cy="1325563"/>
          </a:xfrm>
        </p:spPr>
        <p:txBody>
          <a:bodyPr/>
          <a:lstStyle/>
          <a:p>
            <a:r>
              <a:rPr lang="en-US" dirty="0">
                <a:latin typeface="Avenir Medium"/>
              </a:rPr>
              <a:t>Time, Resources, Money (cont.)</a:t>
            </a:r>
          </a:p>
        </p:txBody>
      </p:sp>
      <p:sp>
        <p:nvSpPr>
          <p:cNvPr id="3" name="Content Placeholder 2"/>
          <p:cNvSpPr>
            <a:spLocks noGrp="1"/>
          </p:cNvSpPr>
          <p:nvPr>
            <p:ph idx="1"/>
          </p:nvPr>
        </p:nvSpPr>
        <p:spPr>
          <a:xfrm>
            <a:off x="470209" y="1156552"/>
            <a:ext cx="10541001" cy="5607930"/>
          </a:xfrm>
        </p:spPr>
        <p:txBody>
          <a:bodyPr>
            <a:normAutofit/>
          </a:bodyPr>
          <a:lstStyle/>
          <a:p>
            <a:pPr marL="0" indent="0">
              <a:lnSpc>
                <a:spcPct val="120000"/>
              </a:lnSpc>
              <a:buNone/>
            </a:pPr>
            <a:endParaRPr lang="en-US" b="1" dirty="0">
              <a:latin typeface="Avenir Medium" panose="02000503020000020003"/>
            </a:endParaRPr>
          </a:p>
          <a:p>
            <a:pPr>
              <a:lnSpc>
                <a:spcPct val="120000"/>
              </a:lnSpc>
            </a:pPr>
            <a:r>
              <a:rPr lang="en-US" dirty="0">
                <a:latin typeface="Avenir Medium" panose="02000503020000020003"/>
              </a:rPr>
              <a:t>When accessibility is prioritized, such as purchasing of accessible medical equipment, participants saw a positive result.</a:t>
            </a:r>
          </a:p>
          <a:p>
            <a:pPr marL="0" indent="0">
              <a:lnSpc>
                <a:spcPct val="120000"/>
              </a:lnSpc>
              <a:buNone/>
            </a:pPr>
            <a:r>
              <a:rPr lang="en-US" sz="2400" i="1" dirty="0">
                <a:latin typeface="Avenir Medium" panose="02000503020000020003"/>
              </a:rPr>
              <a:t>I think we've had a lot of success in the area of accessible medical equipment. We've bought so much equipment. We've trained our staff on how to use them. We're getting really good feedback. </a:t>
            </a:r>
          </a:p>
        </p:txBody>
      </p:sp>
    </p:spTree>
    <p:extLst>
      <p:ext uri="{BB962C8B-B14F-4D97-AF65-F5344CB8AC3E}">
        <p14:creationId xmlns:p14="http://schemas.microsoft.com/office/powerpoint/2010/main" val="2136004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9487" y="210130"/>
            <a:ext cx="8919117" cy="1325563"/>
          </a:xfrm>
        </p:spPr>
        <p:txBody>
          <a:bodyPr/>
          <a:lstStyle/>
          <a:p>
            <a:r>
              <a:rPr lang="en-US" dirty="0">
                <a:latin typeface="Avenir Medium"/>
              </a:rPr>
              <a:t>Time, Resources, Money (cont.)</a:t>
            </a:r>
          </a:p>
        </p:txBody>
      </p:sp>
      <p:sp>
        <p:nvSpPr>
          <p:cNvPr id="3" name="Content Placeholder 2"/>
          <p:cNvSpPr>
            <a:spLocks noGrp="1"/>
          </p:cNvSpPr>
          <p:nvPr>
            <p:ph idx="1"/>
          </p:nvPr>
        </p:nvSpPr>
        <p:spPr>
          <a:xfrm>
            <a:off x="470209" y="1156552"/>
            <a:ext cx="10747918" cy="5701448"/>
          </a:xfrm>
        </p:spPr>
        <p:txBody>
          <a:bodyPr>
            <a:normAutofit fontScale="77500" lnSpcReduction="20000"/>
          </a:bodyPr>
          <a:lstStyle/>
          <a:p>
            <a:pPr>
              <a:lnSpc>
                <a:spcPct val="120000"/>
              </a:lnSpc>
            </a:pPr>
            <a:r>
              <a:rPr lang="en-US" sz="3600" dirty="0">
                <a:latin typeface="Avenir Medium" panose="02000503020000020003"/>
              </a:rPr>
              <a:t>They don’t necessarily have control over what is purchased</a:t>
            </a:r>
          </a:p>
          <a:p>
            <a:pPr marL="0" indent="0">
              <a:lnSpc>
                <a:spcPct val="120000"/>
              </a:lnSpc>
              <a:buNone/>
            </a:pPr>
            <a:r>
              <a:rPr lang="en-US" sz="3100" i="1" dirty="0">
                <a:latin typeface="Avenir Medium" panose="02000503020000020003"/>
              </a:rPr>
              <a:t>We can always use more money. If I had more money, I could bring speakers in. I could do better training. It would be great to do partnerships with other health systems, that sort of thing. That's the higher aspiration, and we need money to do all of that. I will always say we need more money, more budget, more budget, more budget.</a:t>
            </a:r>
          </a:p>
          <a:p>
            <a:pPr marL="0" indent="0">
              <a:lnSpc>
                <a:spcPct val="120000"/>
              </a:lnSpc>
              <a:buNone/>
            </a:pPr>
            <a:endParaRPr lang="en-US" sz="3100" dirty="0">
              <a:latin typeface="Avenir Medium" panose="02000503020000020003"/>
            </a:endParaRPr>
          </a:p>
          <a:p>
            <a:pPr>
              <a:lnSpc>
                <a:spcPct val="120000"/>
              </a:lnSpc>
            </a:pPr>
            <a:r>
              <a:rPr lang="en-US" sz="3600" dirty="0">
                <a:latin typeface="Avenir Medium" panose="02000503020000020003"/>
              </a:rPr>
              <a:t>Need systems in place</a:t>
            </a:r>
          </a:p>
          <a:p>
            <a:pPr marL="0" indent="0">
              <a:lnSpc>
                <a:spcPct val="120000"/>
              </a:lnSpc>
              <a:buNone/>
            </a:pPr>
            <a:r>
              <a:rPr lang="en-US" sz="3100" i="1" dirty="0">
                <a:latin typeface="Avenir Medium" panose="02000503020000020003"/>
              </a:rPr>
              <a:t>I think what I find most frustrating than, for challenging is the fact that we can't come up with a system on a system level to address these things. I don't care who addresses them. I don't care if they decide that it's really my job, but it would be a lot easier if there was a mechanism in place, so that I wasn't running around patching things</a:t>
            </a:r>
          </a:p>
        </p:txBody>
      </p:sp>
    </p:spTree>
    <p:extLst>
      <p:ext uri="{BB962C8B-B14F-4D97-AF65-F5344CB8AC3E}">
        <p14:creationId xmlns:p14="http://schemas.microsoft.com/office/powerpoint/2010/main" val="197316141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6396" y="178420"/>
            <a:ext cx="7848600" cy="1025912"/>
          </a:xfrm>
        </p:spPr>
        <p:txBody>
          <a:bodyPr/>
          <a:lstStyle/>
          <a:p>
            <a:r>
              <a:rPr lang="en-US" dirty="0">
                <a:latin typeface="Avenir Medium"/>
              </a:rPr>
              <a:t>Documenting Disability Status</a:t>
            </a:r>
          </a:p>
        </p:txBody>
      </p:sp>
      <p:sp>
        <p:nvSpPr>
          <p:cNvPr id="3" name="Content Placeholder 2"/>
          <p:cNvSpPr>
            <a:spLocks noGrp="1"/>
          </p:cNvSpPr>
          <p:nvPr>
            <p:ph idx="1"/>
          </p:nvPr>
        </p:nvSpPr>
        <p:spPr>
          <a:xfrm>
            <a:off x="336396" y="1312667"/>
            <a:ext cx="10888548" cy="5366913"/>
          </a:xfrm>
        </p:spPr>
        <p:txBody>
          <a:bodyPr>
            <a:normAutofit lnSpcReduction="10000"/>
          </a:bodyPr>
          <a:lstStyle/>
          <a:p>
            <a:r>
              <a:rPr lang="en-US" dirty="0">
                <a:latin typeface="Avenir Medium" panose="02000503020000020003"/>
              </a:rPr>
              <a:t>Documenting was a foundational step in delivering accessible care</a:t>
            </a:r>
          </a:p>
          <a:p>
            <a:pPr lvl="1"/>
            <a:r>
              <a:rPr lang="en-US" dirty="0">
                <a:latin typeface="Avenir Medium" panose="02000503020000020003"/>
              </a:rPr>
              <a:t>Identify who requires accommodations</a:t>
            </a:r>
          </a:p>
          <a:p>
            <a:pPr lvl="1"/>
            <a:r>
              <a:rPr lang="en-US" dirty="0">
                <a:latin typeface="Avenir Medium" panose="02000503020000020003"/>
              </a:rPr>
              <a:t>Measure effects of initiatives</a:t>
            </a:r>
          </a:p>
          <a:p>
            <a:pPr marL="457200" lvl="1" indent="0">
              <a:buNone/>
            </a:pPr>
            <a:endParaRPr lang="en-US" dirty="0">
              <a:latin typeface="Avenir Medium" panose="02000503020000020003"/>
            </a:endParaRPr>
          </a:p>
          <a:p>
            <a:r>
              <a:rPr lang="en-US" dirty="0">
                <a:latin typeface="Avenir Medium" panose="02000503020000020003"/>
              </a:rPr>
              <a:t>Despite this, majority of sites struggled in this area due to:</a:t>
            </a:r>
          </a:p>
          <a:p>
            <a:pPr lvl="1"/>
            <a:r>
              <a:rPr lang="en-US" dirty="0">
                <a:latin typeface="Avenir Medium" panose="02000503020000020003"/>
              </a:rPr>
              <a:t>Lack of buy in or support </a:t>
            </a:r>
          </a:p>
          <a:p>
            <a:pPr lvl="1"/>
            <a:r>
              <a:rPr lang="en-US" dirty="0">
                <a:latin typeface="Avenir Medium" panose="02000503020000020003"/>
              </a:rPr>
              <a:t>Competing priorities</a:t>
            </a:r>
          </a:p>
          <a:p>
            <a:pPr lvl="1"/>
            <a:r>
              <a:rPr lang="en-US" dirty="0">
                <a:latin typeface="Avenir Medium" panose="02000503020000020003"/>
              </a:rPr>
              <a:t>Recommendations and standards</a:t>
            </a:r>
            <a:br>
              <a:rPr lang="en-US" dirty="0">
                <a:latin typeface="Avenir Medium" panose="02000503020000020003"/>
              </a:rPr>
            </a:br>
            <a:endParaRPr lang="en-US" dirty="0">
              <a:latin typeface="Avenir Medium" panose="02000503020000020003"/>
            </a:endParaRPr>
          </a:p>
          <a:p>
            <a:pPr marL="0" indent="0">
              <a:buNone/>
            </a:pPr>
            <a:r>
              <a:rPr lang="en-US" sz="2400" i="1" dirty="0">
                <a:latin typeface="Avenir Medium" panose="02000503020000020003"/>
              </a:rPr>
              <a:t>I often get told, there's so many different types of disability...it's such a robust project that they're not interested in taking it on...</a:t>
            </a:r>
          </a:p>
          <a:p>
            <a:pPr marL="0" indent="0">
              <a:buNone/>
            </a:pPr>
            <a:endParaRPr lang="en-US" sz="2400" i="1" dirty="0">
              <a:latin typeface="Avenir Medium" panose="02000503020000020003"/>
            </a:endParaRPr>
          </a:p>
          <a:p>
            <a:pPr marL="0" indent="0">
              <a:buNone/>
            </a:pPr>
            <a:r>
              <a:rPr lang="en-US" sz="2400" i="1" dirty="0">
                <a:latin typeface="Avenir Medium" panose="02000503020000020003"/>
              </a:rPr>
              <a:t>It should be if we can’t document it, if we can’t measure it, we can’t improve it.</a:t>
            </a:r>
          </a:p>
          <a:p>
            <a:pPr marL="0" indent="0">
              <a:buNone/>
            </a:pPr>
            <a:endParaRPr lang="en-US" dirty="0">
              <a:latin typeface="Avenir Medium" panose="02000503020000020003"/>
            </a:endParaRPr>
          </a:p>
        </p:txBody>
      </p:sp>
    </p:spTree>
    <p:extLst>
      <p:ext uri="{BB962C8B-B14F-4D97-AF65-F5344CB8AC3E}">
        <p14:creationId xmlns:p14="http://schemas.microsoft.com/office/powerpoint/2010/main" val="1227915341"/>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884" y="-4297"/>
            <a:ext cx="9365672" cy="1325563"/>
          </a:xfrm>
        </p:spPr>
        <p:txBody>
          <a:bodyPr/>
          <a:lstStyle/>
          <a:p>
            <a:r>
              <a:rPr lang="en-US" dirty="0">
                <a:latin typeface="Avenir Medium"/>
              </a:rPr>
              <a:t>Documenting Disability Status (cont.)</a:t>
            </a:r>
          </a:p>
        </p:txBody>
      </p:sp>
      <p:sp>
        <p:nvSpPr>
          <p:cNvPr id="3" name="Content Placeholder 2"/>
          <p:cNvSpPr>
            <a:spLocks noGrp="1"/>
          </p:cNvSpPr>
          <p:nvPr>
            <p:ph idx="1"/>
          </p:nvPr>
        </p:nvSpPr>
        <p:spPr>
          <a:xfrm>
            <a:off x="392152" y="1295787"/>
            <a:ext cx="10725614" cy="3532691"/>
          </a:xfrm>
        </p:spPr>
        <p:txBody>
          <a:bodyPr>
            <a:normAutofit lnSpcReduction="10000"/>
          </a:bodyPr>
          <a:lstStyle/>
          <a:p>
            <a:endParaRPr lang="en-US" dirty="0">
              <a:latin typeface="Avenir Medium" panose="02000503020000020003"/>
            </a:endParaRPr>
          </a:p>
          <a:p>
            <a:r>
              <a:rPr lang="en-US" sz="3200" dirty="0">
                <a:latin typeface="Avenir Medium" panose="02000503020000020003"/>
              </a:rPr>
              <a:t>Some might have disability documented, but then connecting to accommodations is challenging – consequently accommodations are attempted to be provided “on the spot”</a:t>
            </a:r>
            <a:br>
              <a:rPr lang="en-US" sz="3200" b="1" dirty="0">
                <a:latin typeface="Avenir Medium" panose="02000503020000020003"/>
              </a:rPr>
            </a:br>
            <a:endParaRPr lang="en-US" b="1" dirty="0">
              <a:latin typeface="Avenir Medium" panose="02000503020000020003"/>
            </a:endParaRPr>
          </a:p>
          <a:p>
            <a:pPr marL="0" indent="0">
              <a:buNone/>
            </a:pPr>
            <a:r>
              <a:rPr lang="en-US" i="1" dirty="0">
                <a:latin typeface="Avenir Medium" panose="02000503020000020003"/>
              </a:rPr>
              <a:t>It [documentation] would make work flows easier…I think it would be more effective. How do I say it? If we don’t know what patients need, then how can I help?</a:t>
            </a:r>
          </a:p>
        </p:txBody>
      </p:sp>
    </p:spTree>
    <p:extLst>
      <p:ext uri="{BB962C8B-B14F-4D97-AF65-F5344CB8AC3E}">
        <p14:creationId xmlns:p14="http://schemas.microsoft.com/office/powerpoint/2010/main" val="157285611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3731" y="0"/>
            <a:ext cx="9655097" cy="1325563"/>
          </a:xfrm>
        </p:spPr>
        <p:txBody>
          <a:bodyPr/>
          <a:lstStyle/>
          <a:p>
            <a:r>
              <a:rPr lang="en-US" dirty="0">
                <a:latin typeface="Avenir Medium"/>
              </a:rPr>
              <a:t>Documenting Disability Status (cont.)</a:t>
            </a:r>
          </a:p>
        </p:txBody>
      </p:sp>
      <p:sp>
        <p:nvSpPr>
          <p:cNvPr id="3" name="Content Placeholder 2"/>
          <p:cNvSpPr>
            <a:spLocks noGrp="1"/>
          </p:cNvSpPr>
          <p:nvPr>
            <p:ph idx="1"/>
          </p:nvPr>
        </p:nvSpPr>
        <p:spPr>
          <a:xfrm>
            <a:off x="358699" y="1344689"/>
            <a:ext cx="11138208" cy="5366913"/>
          </a:xfrm>
        </p:spPr>
        <p:txBody>
          <a:bodyPr>
            <a:normAutofit/>
          </a:bodyPr>
          <a:lstStyle/>
          <a:p>
            <a:r>
              <a:rPr lang="en-US" sz="3200" dirty="0">
                <a:latin typeface="Avenir Medium" panose="02000503020000020003"/>
              </a:rPr>
              <a:t>Need documentation to demonstrate the size of the population and therefore justify their position, budget needs, etc.</a:t>
            </a:r>
          </a:p>
          <a:p>
            <a:pPr marL="0" indent="0">
              <a:buNone/>
            </a:pPr>
            <a:endParaRPr lang="en-US" dirty="0">
              <a:latin typeface="Avenir Medium" panose="02000503020000020003"/>
            </a:endParaRPr>
          </a:p>
          <a:p>
            <a:r>
              <a:rPr lang="en-US" sz="3200" dirty="0">
                <a:latin typeface="Avenir Medium" panose="02000503020000020003"/>
              </a:rPr>
              <a:t>Measuring the effects of initiatives will help with justifying their requests</a:t>
            </a:r>
            <a:br>
              <a:rPr lang="en-US" sz="3200" b="1" dirty="0">
                <a:latin typeface="Avenir Medium" panose="02000503020000020003"/>
              </a:rPr>
            </a:br>
            <a:endParaRPr lang="en-US" b="1" dirty="0">
              <a:latin typeface="Avenir Medium" panose="02000503020000020003"/>
            </a:endParaRPr>
          </a:p>
          <a:p>
            <a:pPr marL="0" indent="0">
              <a:buNone/>
            </a:pPr>
            <a:r>
              <a:rPr lang="en-US" i="1" dirty="0">
                <a:latin typeface="Avenir Medium" panose="02000503020000020003"/>
              </a:rPr>
              <a:t>…when I'm trying to go to the table and ask for $100,000.00 to improve communication access for people with disabilities, I need to be able to show that, okay, this is our member population.</a:t>
            </a:r>
          </a:p>
          <a:p>
            <a:pPr marL="0" indent="0">
              <a:buNone/>
            </a:pPr>
            <a:endParaRPr lang="en-US" dirty="0">
              <a:latin typeface="Avenir Medium" panose="02000503020000020003"/>
            </a:endParaRPr>
          </a:p>
        </p:txBody>
      </p:sp>
    </p:spTree>
    <p:extLst>
      <p:ext uri="{BB962C8B-B14F-4D97-AF65-F5344CB8AC3E}">
        <p14:creationId xmlns:p14="http://schemas.microsoft.com/office/powerpoint/2010/main" val="64925465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3664" y="186706"/>
            <a:ext cx="7848600" cy="1117987"/>
          </a:xfrm>
        </p:spPr>
        <p:txBody>
          <a:bodyPr/>
          <a:lstStyle/>
          <a:p>
            <a:r>
              <a:rPr lang="en-US" dirty="0">
                <a:latin typeface="Avenir Medium"/>
              </a:rPr>
              <a:t>Staff and Clinician Knowledge</a:t>
            </a:r>
          </a:p>
        </p:txBody>
      </p:sp>
      <p:sp>
        <p:nvSpPr>
          <p:cNvPr id="3" name="Content Placeholder 2"/>
          <p:cNvSpPr>
            <a:spLocks noGrp="1"/>
          </p:cNvSpPr>
          <p:nvPr>
            <p:ph idx="1"/>
          </p:nvPr>
        </p:nvSpPr>
        <p:spPr>
          <a:xfrm>
            <a:off x="358698" y="1468786"/>
            <a:ext cx="11060152" cy="5202508"/>
          </a:xfrm>
        </p:spPr>
        <p:txBody>
          <a:bodyPr>
            <a:normAutofit fontScale="92500" lnSpcReduction="20000"/>
          </a:bodyPr>
          <a:lstStyle/>
          <a:p>
            <a:r>
              <a:rPr lang="en-US" sz="3200" dirty="0">
                <a:latin typeface="Avenir Medium" panose="02000503020000020003"/>
              </a:rPr>
              <a:t>Staff and clinicians often are unaware of requirements and only see the burden of providing accommodations</a:t>
            </a:r>
          </a:p>
          <a:p>
            <a:endParaRPr lang="en-US" dirty="0">
              <a:latin typeface="Avenir Medium" panose="02000503020000020003"/>
            </a:endParaRPr>
          </a:p>
          <a:p>
            <a:r>
              <a:rPr lang="en-US" sz="3200" dirty="0">
                <a:latin typeface="Avenir Medium" panose="02000503020000020003"/>
              </a:rPr>
              <a:t>One participant described how her organization has over 25,000 employees and it is “challenging” </a:t>
            </a:r>
            <a:br>
              <a:rPr lang="en-US" sz="3200" dirty="0">
                <a:latin typeface="Avenir Medium" panose="02000503020000020003"/>
              </a:rPr>
            </a:br>
            <a:endParaRPr lang="en-US" sz="3200" dirty="0">
              <a:latin typeface="Avenir Medium" panose="02000503020000020003"/>
            </a:endParaRPr>
          </a:p>
          <a:p>
            <a:r>
              <a:rPr lang="en-US" sz="3200" dirty="0">
                <a:latin typeface="Avenir Medium" panose="02000503020000020003"/>
              </a:rPr>
              <a:t>Turnover with staff</a:t>
            </a:r>
          </a:p>
          <a:p>
            <a:endParaRPr lang="en-US" sz="3200" dirty="0">
              <a:latin typeface="Avenir Medium" panose="02000503020000020003"/>
            </a:endParaRPr>
          </a:p>
          <a:p>
            <a:r>
              <a:rPr lang="en-US" sz="3200" dirty="0">
                <a:latin typeface="Avenir Medium" panose="02000503020000020003"/>
              </a:rPr>
              <a:t>Training doesn’t exist</a:t>
            </a:r>
          </a:p>
          <a:p>
            <a:pPr marL="0" indent="0">
              <a:buNone/>
            </a:pPr>
            <a:endParaRPr lang="en-US" sz="3200" dirty="0">
              <a:latin typeface="Avenir Medium" panose="02000503020000020003"/>
            </a:endParaRPr>
          </a:p>
          <a:p>
            <a:pPr marL="0" indent="0">
              <a:buNone/>
            </a:pPr>
            <a:r>
              <a:rPr lang="en-US" sz="3000" i="1" dirty="0">
                <a:latin typeface="Avenir Medium" panose="02000503020000020003"/>
              </a:rPr>
              <a:t>I think educating and informing our staff that this is a new way of doing something, a new way of approaching an issue is probably the biggest barrier.</a:t>
            </a:r>
            <a:endParaRPr lang="en-US" sz="3000" i="1" dirty="0"/>
          </a:p>
          <a:p>
            <a:endParaRPr lang="en-US" sz="3200" dirty="0">
              <a:latin typeface="Avenir Medium" panose="02000503020000020003"/>
            </a:endParaRPr>
          </a:p>
          <a:p>
            <a:pPr marL="0" indent="0">
              <a:buNone/>
            </a:pPr>
            <a:endParaRPr lang="en-US" dirty="0"/>
          </a:p>
        </p:txBody>
      </p:sp>
    </p:spTree>
    <p:extLst>
      <p:ext uri="{BB962C8B-B14F-4D97-AF65-F5344CB8AC3E}">
        <p14:creationId xmlns:p14="http://schemas.microsoft.com/office/powerpoint/2010/main" val="422331233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127" y="142101"/>
            <a:ext cx="8783781" cy="1084534"/>
          </a:xfrm>
        </p:spPr>
        <p:txBody>
          <a:bodyPr/>
          <a:lstStyle/>
          <a:p>
            <a:r>
              <a:rPr lang="en-US" dirty="0">
                <a:latin typeface="Avenir Medium"/>
              </a:rPr>
              <a:t>Culture Shift and Behavior Change</a:t>
            </a:r>
          </a:p>
        </p:txBody>
      </p:sp>
      <p:sp>
        <p:nvSpPr>
          <p:cNvPr id="3" name="Content Placeholder 2"/>
          <p:cNvSpPr>
            <a:spLocks noGrp="1"/>
          </p:cNvSpPr>
          <p:nvPr>
            <p:ph idx="1"/>
          </p:nvPr>
        </p:nvSpPr>
        <p:spPr>
          <a:xfrm>
            <a:off x="470208" y="1594625"/>
            <a:ext cx="11015548" cy="4873082"/>
          </a:xfrm>
        </p:spPr>
        <p:txBody>
          <a:bodyPr>
            <a:normAutofit fontScale="85000" lnSpcReduction="20000"/>
          </a:bodyPr>
          <a:lstStyle/>
          <a:p>
            <a:r>
              <a:rPr lang="en-US" sz="3500" dirty="0">
                <a:latin typeface="Avenir Medium" panose="02000503020000020003"/>
              </a:rPr>
              <a:t>When accessibility is a part of the overall mission of organization, participants saw more success in their initiatives</a:t>
            </a:r>
            <a:br>
              <a:rPr lang="en-US" sz="3500" dirty="0">
                <a:latin typeface="Avenir Medium" panose="02000503020000020003"/>
              </a:rPr>
            </a:br>
            <a:endParaRPr lang="en-US" sz="3500" dirty="0">
              <a:latin typeface="Avenir Medium" panose="02000503020000020003"/>
            </a:endParaRPr>
          </a:p>
          <a:p>
            <a:r>
              <a:rPr lang="en-US" sz="3500" dirty="0">
                <a:latin typeface="Avenir Medium" panose="02000503020000020003"/>
              </a:rPr>
              <a:t>The organization at all levels need to understand the need for and prioritize providing accessible care</a:t>
            </a:r>
          </a:p>
          <a:p>
            <a:endParaRPr lang="en-US" sz="3500" dirty="0">
              <a:latin typeface="Avenir Medium" panose="02000503020000020003"/>
            </a:endParaRPr>
          </a:p>
          <a:p>
            <a:r>
              <a:rPr lang="en-US" sz="3500" dirty="0">
                <a:latin typeface="Avenir Medium" panose="02000503020000020003"/>
              </a:rPr>
              <a:t>It can sometimes take a complaint or threat of litigation to convince organization to change</a:t>
            </a:r>
            <a:br>
              <a:rPr lang="en-US" sz="3600" dirty="0">
                <a:latin typeface="Avenir Medium" panose="02000503020000020003"/>
              </a:rPr>
            </a:br>
            <a:endParaRPr lang="en-US" sz="3600" dirty="0">
              <a:latin typeface="Avenir Medium" panose="02000503020000020003"/>
            </a:endParaRPr>
          </a:p>
          <a:p>
            <a:pPr marL="0" indent="0">
              <a:buNone/>
            </a:pPr>
            <a:r>
              <a:rPr lang="en-US" sz="3200" i="1" dirty="0">
                <a:latin typeface="Avenir Medium" panose="02000503020000020003"/>
              </a:rPr>
              <a:t>Even though we've been practicing and doing it for 20 plus years this way, now somebody's telling us we have to change… Sometimes, it's fighting a battle that I feel like I'm never </a:t>
            </a:r>
            <a:r>
              <a:rPr lang="en-US" sz="3200" i="1" dirty="0" err="1">
                <a:latin typeface="Avenir Medium" panose="02000503020000020003"/>
              </a:rPr>
              <a:t>gonna</a:t>
            </a:r>
            <a:r>
              <a:rPr lang="en-US" sz="3200" i="1" dirty="0">
                <a:latin typeface="Avenir Medium" panose="02000503020000020003"/>
              </a:rPr>
              <a:t> win, but hey, it's little victories that kind of keep me plugging along.</a:t>
            </a:r>
          </a:p>
          <a:p>
            <a:endParaRPr lang="en-US" sz="3200" dirty="0">
              <a:latin typeface="Avenir Medium" panose="02000503020000020003"/>
            </a:endParaRPr>
          </a:p>
          <a:p>
            <a:endParaRPr lang="en-US" sz="3200" b="1" dirty="0">
              <a:latin typeface="Avenir Medium" panose="02000503020000020003"/>
            </a:endParaRPr>
          </a:p>
          <a:p>
            <a:endParaRPr lang="en-US" dirty="0"/>
          </a:p>
        </p:txBody>
      </p:sp>
    </p:spTree>
    <p:extLst>
      <p:ext uri="{BB962C8B-B14F-4D97-AF65-F5344CB8AC3E}">
        <p14:creationId xmlns:p14="http://schemas.microsoft.com/office/powerpoint/2010/main" val="1430681250"/>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40910-73B6-5F41-9A04-0C12EA8B2122}"/>
              </a:ext>
            </a:extLst>
          </p:cNvPr>
          <p:cNvSpPr>
            <a:spLocks noGrp="1"/>
          </p:cNvSpPr>
          <p:nvPr>
            <p:ph type="title"/>
          </p:nvPr>
        </p:nvSpPr>
        <p:spPr/>
        <p:txBody>
          <a:bodyPr>
            <a:normAutofit/>
          </a:bodyPr>
          <a:lstStyle/>
          <a:p>
            <a:r>
              <a:rPr lang="en-US" sz="5400" dirty="0">
                <a:latin typeface="Avenir Medium" panose="02000503020000020003"/>
              </a:rPr>
              <a:t>Disability Equity Collaborative (DEC)</a:t>
            </a:r>
            <a:br>
              <a:rPr lang="en-US" sz="5400" dirty="0">
                <a:latin typeface="Avenir Medium" panose="02000503020000020003"/>
              </a:rPr>
            </a:br>
            <a:r>
              <a:rPr lang="en-US" sz="5400" dirty="0">
                <a:latin typeface="Avenir Medium" panose="02000503020000020003"/>
              </a:rPr>
              <a:t>Healthcare Leaders</a:t>
            </a:r>
          </a:p>
        </p:txBody>
      </p:sp>
    </p:spTree>
    <p:extLst>
      <p:ext uri="{BB962C8B-B14F-4D97-AF65-F5344CB8AC3E}">
        <p14:creationId xmlns:p14="http://schemas.microsoft.com/office/powerpoint/2010/main" val="133862392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35AEA33-1B7B-5941-A652-EFF6ADE460CC}"/>
              </a:ext>
            </a:extLst>
          </p:cNvPr>
          <p:cNvSpPr txBox="1"/>
          <p:nvPr/>
        </p:nvSpPr>
        <p:spPr>
          <a:xfrm>
            <a:off x="150075" y="244585"/>
            <a:ext cx="7306976" cy="4401205"/>
          </a:xfrm>
          <a:prstGeom prst="rect">
            <a:avLst/>
          </a:prstGeom>
          <a:noFill/>
        </p:spPr>
        <p:txBody>
          <a:bodyPr wrap="square" rtlCol="0">
            <a:spAutoFit/>
          </a:bodyPr>
          <a:lstStyle/>
          <a:p>
            <a:r>
              <a:rPr lang="en-US" sz="4000" dirty="0">
                <a:latin typeface="Avenir Medium" panose="02000503020000020003"/>
              </a:rPr>
              <a:t>DEC Leaders is a community of individuals who work in healthcare organizations and hospitals (e.g., ADA Coordinators, Section 504/1557 Coordinators) on disability accessibility initiatives. </a:t>
            </a:r>
            <a:endParaRPr lang="en-US" sz="4000" dirty="0">
              <a:solidFill>
                <a:srgbClr val="476441"/>
              </a:solidFill>
              <a:latin typeface="Avenir Medium" panose="02000503020000020003"/>
            </a:endParaRPr>
          </a:p>
        </p:txBody>
      </p:sp>
    </p:spTree>
    <p:extLst>
      <p:ext uri="{BB962C8B-B14F-4D97-AF65-F5344CB8AC3E}">
        <p14:creationId xmlns:p14="http://schemas.microsoft.com/office/powerpoint/2010/main" val="1974697232"/>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303" y="141936"/>
            <a:ext cx="7848600" cy="1325563"/>
          </a:xfrm>
        </p:spPr>
        <p:txBody>
          <a:bodyPr/>
          <a:lstStyle/>
          <a:p>
            <a:r>
              <a:rPr lang="en-US" dirty="0">
                <a:latin typeface="Avenir Medium" panose="02000503020000020003"/>
              </a:rPr>
              <a:t>DEC Healthcare Leaders</a:t>
            </a:r>
          </a:p>
        </p:txBody>
      </p:sp>
      <p:sp>
        <p:nvSpPr>
          <p:cNvPr id="3" name="Content Placeholder 2"/>
          <p:cNvSpPr>
            <a:spLocks noGrp="1"/>
          </p:cNvSpPr>
          <p:nvPr>
            <p:ph idx="1"/>
          </p:nvPr>
        </p:nvSpPr>
        <p:spPr>
          <a:xfrm>
            <a:off x="503662" y="1248936"/>
            <a:ext cx="10825977" cy="4906537"/>
          </a:xfrm>
        </p:spPr>
        <p:txBody>
          <a:bodyPr>
            <a:normAutofit lnSpcReduction="10000"/>
          </a:bodyPr>
          <a:lstStyle/>
          <a:p>
            <a:r>
              <a:rPr lang="en-US" sz="3200" dirty="0">
                <a:latin typeface="Avenir Medium" panose="02000503020000020003"/>
              </a:rPr>
              <a:t>Meetings</a:t>
            </a:r>
          </a:p>
          <a:p>
            <a:pPr lvl="1"/>
            <a:r>
              <a:rPr lang="en-US" sz="2800" dirty="0">
                <a:latin typeface="Avenir Medium" panose="02000503020000020003"/>
              </a:rPr>
              <a:t>Every other Friday via Zoom </a:t>
            </a:r>
          </a:p>
          <a:p>
            <a:pPr lvl="1"/>
            <a:r>
              <a:rPr lang="en-US" sz="2800" dirty="0">
                <a:latin typeface="Avenir Medium" panose="02000503020000020003"/>
              </a:rPr>
              <a:t>“Safe space” in which participants can:</a:t>
            </a:r>
          </a:p>
          <a:p>
            <a:pPr lvl="2"/>
            <a:r>
              <a:rPr lang="en-US" sz="2400" dirty="0">
                <a:latin typeface="Avenir Medium" panose="02000503020000020003"/>
              </a:rPr>
              <a:t>Exchange ideas </a:t>
            </a:r>
          </a:p>
          <a:p>
            <a:pPr lvl="2"/>
            <a:r>
              <a:rPr lang="en-US" sz="2400" dirty="0">
                <a:latin typeface="Avenir Medium" panose="02000503020000020003"/>
              </a:rPr>
              <a:t>Find solutions to problems they face in their organizations, and </a:t>
            </a:r>
          </a:p>
          <a:p>
            <a:pPr lvl="2"/>
            <a:r>
              <a:rPr lang="en-US" sz="2400" dirty="0">
                <a:latin typeface="Avenir Medium" panose="02000503020000020003"/>
              </a:rPr>
              <a:t>Champion their successes</a:t>
            </a:r>
          </a:p>
          <a:p>
            <a:pPr lvl="1"/>
            <a:r>
              <a:rPr lang="en-US" sz="2800" dirty="0">
                <a:latin typeface="Avenir Medium" panose="02000503020000020003"/>
              </a:rPr>
              <a:t>Subject matter experts are regularly invited as guest speakers.</a:t>
            </a:r>
            <a:br>
              <a:rPr lang="en-US" sz="2800" dirty="0">
                <a:latin typeface="Avenir Medium" panose="02000503020000020003"/>
              </a:rPr>
            </a:br>
            <a:endParaRPr lang="en-US" sz="2800" dirty="0">
              <a:latin typeface="Avenir Medium" panose="02000503020000020003"/>
            </a:endParaRPr>
          </a:p>
          <a:p>
            <a:r>
              <a:rPr lang="en-US" sz="3200" dirty="0">
                <a:latin typeface="Avenir Medium" panose="02000503020000020003"/>
              </a:rPr>
              <a:t>Online platform</a:t>
            </a:r>
          </a:p>
          <a:p>
            <a:pPr lvl="1"/>
            <a:r>
              <a:rPr lang="en-US" sz="2800" dirty="0">
                <a:latin typeface="Avenir Medium" panose="02000503020000020003"/>
              </a:rPr>
              <a:t>Engage in real-time discussions about current issues they’re facing at their organizations</a:t>
            </a:r>
          </a:p>
          <a:p>
            <a:pPr lvl="1"/>
            <a:r>
              <a:rPr lang="en-US" sz="2800" dirty="0">
                <a:latin typeface="Avenir Medium" panose="02000503020000020003"/>
              </a:rPr>
              <a:t>Hosts a wide variety of resources shared internally among members</a:t>
            </a:r>
          </a:p>
          <a:p>
            <a:pPr lvl="1"/>
            <a:endParaRPr lang="en-US" dirty="0">
              <a:solidFill>
                <a:srgbClr val="476441"/>
              </a:solidFill>
              <a:latin typeface="Avenir Medium" panose="02000503020000020003"/>
            </a:endParaRPr>
          </a:p>
          <a:p>
            <a:pPr marL="0" indent="0">
              <a:buNone/>
            </a:pPr>
            <a:endParaRPr lang="en-US" dirty="0"/>
          </a:p>
        </p:txBody>
      </p:sp>
    </p:spTree>
    <p:extLst>
      <p:ext uri="{BB962C8B-B14F-4D97-AF65-F5344CB8AC3E}">
        <p14:creationId xmlns:p14="http://schemas.microsoft.com/office/powerpoint/2010/main" val="16572051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EB0C9C-E145-4E8C-912E-8CDF992AC067}"/>
              </a:ext>
            </a:extLst>
          </p:cNvPr>
          <p:cNvSpPr>
            <a:spLocks noGrp="1"/>
          </p:cNvSpPr>
          <p:nvPr>
            <p:ph type="title"/>
          </p:nvPr>
        </p:nvSpPr>
        <p:spPr>
          <a:xfrm>
            <a:off x="336396" y="365125"/>
            <a:ext cx="7848600" cy="917265"/>
          </a:xfrm>
        </p:spPr>
        <p:txBody>
          <a:bodyPr/>
          <a:lstStyle/>
          <a:p>
            <a:r>
              <a:rPr lang="en-US" dirty="0">
                <a:latin typeface="Avenir Medium" panose="02000503020000020003"/>
              </a:rPr>
              <a:t>Background</a:t>
            </a:r>
          </a:p>
        </p:txBody>
      </p:sp>
      <p:sp>
        <p:nvSpPr>
          <p:cNvPr id="3" name="Content Placeholder 2">
            <a:extLst>
              <a:ext uri="{FF2B5EF4-FFF2-40B4-BE49-F238E27FC236}">
                <a16:creationId xmlns:a16="http://schemas.microsoft.com/office/drawing/2014/main" id="{E85CC0F7-8476-4625-9548-848CDFD6214D}"/>
              </a:ext>
            </a:extLst>
          </p:cNvPr>
          <p:cNvSpPr>
            <a:spLocks noGrp="1"/>
          </p:cNvSpPr>
          <p:nvPr>
            <p:ph idx="1"/>
          </p:nvPr>
        </p:nvSpPr>
        <p:spPr/>
        <p:txBody>
          <a:bodyPr/>
          <a:lstStyle/>
          <a:p>
            <a:endParaRPr lang="en-US" dirty="0">
              <a:latin typeface="Avenir Medium"/>
            </a:endParaRPr>
          </a:p>
          <a:p>
            <a:r>
              <a:rPr lang="en-US" b="1" dirty="0">
                <a:latin typeface="Avenir Medium"/>
              </a:rPr>
              <a:t>Section 504 of the Rehab Act and Americans with Disabilities Act</a:t>
            </a:r>
            <a:r>
              <a:rPr lang="en-US" dirty="0">
                <a:latin typeface="Avenir Medium"/>
              </a:rPr>
              <a:t>- Requires healthcare organizations (HCOs) to provide accessible healthcare to patients with disabilities</a:t>
            </a:r>
            <a:br>
              <a:rPr lang="en-US" dirty="0">
                <a:latin typeface="Avenir Medium"/>
              </a:rPr>
            </a:br>
            <a:endParaRPr lang="en-US" dirty="0">
              <a:latin typeface="Avenir Medium"/>
            </a:endParaRPr>
          </a:p>
          <a:p>
            <a:r>
              <a:rPr lang="en-US" b="1" dirty="0">
                <a:latin typeface="Avenir Medium"/>
              </a:rPr>
              <a:t>Section 1557 of the Affordable Care Act </a:t>
            </a:r>
            <a:r>
              <a:rPr lang="en-US" dirty="0">
                <a:latin typeface="Avenir Medium"/>
              </a:rPr>
              <a:t>- Prohibits HCOs from discriminating against patients based on race, color, national origin, sex, age, or </a:t>
            </a:r>
            <a:r>
              <a:rPr lang="en-US" b="1" dirty="0">
                <a:latin typeface="Avenir Medium"/>
              </a:rPr>
              <a:t>disability </a:t>
            </a:r>
          </a:p>
          <a:p>
            <a:pPr lvl="1"/>
            <a:r>
              <a:rPr lang="en-US" dirty="0">
                <a:latin typeface="Avenir Medium"/>
              </a:rPr>
              <a:t>HCOs with over 15 employees required to designate an employee to lead these efforts</a:t>
            </a:r>
          </a:p>
        </p:txBody>
      </p:sp>
    </p:spTree>
    <p:extLst>
      <p:ext uri="{BB962C8B-B14F-4D97-AF65-F5344CB8AC3E}">
        <p14:creationId xmlns:p14="http://schemas.microsoft.com/office/powerpoint/2010/main" val="41435836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3302" y="329620"/>
            <a:ext cx="7848600" cy="616182"/>
          </a:xfrm>
        </p:spPr>
        <p:txBody>
          <a:bodyPr/>
          <a:lstStyle/>
          <a:p>
            <a:r>
              <a:rPr lang="en-US" dirty="0">
                <a:latin typeface="Avenir Medium" panose="02000503020000020003"/>
              </a:rPr>
              <a:t>Example Topics</a:t>
            </a:r>
          </a:p>
        </p:txBody>
      </p:sp>
      <p:sp>
        <p:nvSpPr>
          <p:cNvPr id="3" name="Content Placeholder 2"/>
          <p:cNvSpPr>
            <a:spLocks noGrp="1"/>
          </p:cNvSpPr>
          <p:nvPr>
            <p:ph idx="1"/>
          </p:nvPr>
        </p:nvSpPr>
        <p:spPr>
          <a:xfrm>
            <a:off x="403302" y="1340174"/>
            <a:ext cx="11171664" cy="5400079"/>
          </a:xfrm>
        </p:spPr>
        <p:txBody>
          <a:bodyPr>
            <a:normAutofit lnSpcReduction="10000"/>
          </a:bodyPr>
          <a:lstStyle/>
          <a:p>
            <a:r>
              <a:rPr lang="en-US" dirty="0">
                <a:latin typeface="Avenir Medium" panose="02000503020000020003"/>
              </a:rPr>
              <a:t>Effective communication toolkits</a:t>
            </a:r>
          </a:p>
          <a:p>
            <a:r>
              <a:rPr lang="en-US" dirty="0">
                <a:latin typeface="Avenir Medium" panose="02000503020000020003"/>
              </a:rPr>
              <a:t>Documentation of disability status and accommodations in the EHR</a:t>
            </a:r>
          </a:p>
          <a:p>
            <a:r>
              <a:rPr lang="en-US" dirty="0">
                <a:latin typeface="Avenir Medium" panose="02000503020000020003"/>
              </a:rPr>
              <a:t>Assistive Technology resources for patients who are blind/low vision</a:t>
            </a:r>
          </a:p>
          <a:p>
            <a:r>
              <a:rPr lang="en-US" dirty="0">
                <a:latin typeface="Avenir Medium" panose="02000503020000020003"/>
              </a:rPr>
              <a:t>Service animal policies</a:t>
            </a:r>
          </a:p>
          <a:p>
            <a:r>
              <a:rPr lang="en-US" dirty="0">
                <a:latin typeface="Avenir Medium" panose="02000503020000020003"/>
              </a:rPr>
              <a:t>Identifying differential roles of ADA/504/1557 Coordinators</a:t>
            </a:r>
          </a:p>
          <a:p>
            <a:r>
              <a:rPr lang="en-US" dirty="0">
                <a:latin typeface="Avenir Medium" panose="02000503020000020003"/>
              </a:rPr>
              <a:t>U.S. Access Board Medical Diagnostic Equipment standards</a:t>
            </a:r>
          </a:p>
          <a:p>
            <a:pPr marL="0" indent="0">
              <a:buNone/>
            </a:pPr>
            <a:endParaRPr lang="en-US" dirty="0">
              <a:latin typeface="Avenir Medium" panose="02000503020000020003"/>
            </a:endParaRPr>
          </a:p>
          <a:p>
            <a:r>
              <a:rPr lang="en-US" dirty="0">
                <a:latin typeface="Avenir Medium" panose="02000503020000020003"/>
              </a:rPr>
              <a:t>Covid-19 topics</a:t>
            </a:r>
          </a:p>
          <a:p>
            <a:pPr lvl="1"/>
            <a:r>
              <a:rPr lang="en-US" dirty="0">
                <a:latin typeface="Avenir Medium" panose="02000503020000020003"/>
              </a:rPr>
              <a:t>Mask exemptions for patients with disabilities</a:t>
            </a:r>
          </a:p>
          <a:p>
            <a:pPr lvl="1"/>
            <a:r>
              <a:rPr lang="en-US" dirty="0">
                <a:latin typeface="Avenir Medium" panose="02000503020000020003"/>
              </a:rPr>
              <a:t>Visitor policy exemptions for patients with disabilities who require caregiver assistance</a:t>
            </a:r>
          </a:p>
          <a:p>
            <a:pPr lvl="1"/>
            <a:r>
              <a:rPr lang="en-US" dirty="0">
                <a:latin typeface="Avenir Medium" panose="02000503020000020003"/>
              </a:rPr>
              <a:t>Access to clear masks to accommodate patients who rely on lip reading</a:t>
            </a:r>
          </a:p>
          <a:p>
            <a:endParaRPr lang="en-US" dirty="0"/>
          </a:p>
          <a:p>
            <a:pPr marL="0" indent="0">
              <a:buNone/>
            </a:pPr>
            <a:endParaRPr lang="en-US" dirty="0"/>
          </a:p>
        </p:txBody>
      </p:sp>
    </p:spTree>
    <p:extLst>
      <p:ext uri="{BB962C8B-B14F-4D97-AF65-F5344CB8AC3E}">
        <p14:creationId xmlns:p14="http://schemas.microsoft.com/office/powerpoint/2010/main" val="30330398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D596D-E7D4-47C1-AA95-BFFA4F56A1D1}"/>
              </a:ext>
            </a:extLst>
          </p:cNvPr>
          <p:cNvSpPr>
            <a:spLocks noGrp="1"/>
          </p:cNvSpPr>
          <p:nvPr>
            <p:ph type="title"/>
          </p:nvPr>
        </p:nvSpPr>
        <p:spPr>
          <a:xfrm>
            <a:off x="447908" y="280406"/>
            <a:ext cx="7848600" cy="850358"/>
          </a:xfrm>
        </p:spPr>
        <p:txBody>
          <a:bodyPr/>
          <a:lstStyle/>
          <a:p>
            <a:r>
              <a:rPr lang="en-US" dirty="0">
                <a:latin typeface="Avenir Medium" panose="02000503020000020003"/>
              </a:rPr>
              <a:t>Disability Equity Collaborative</a:t>
            </a:r>
            <a:endParaRPr lang="en-US" dirty="0"/>
          </a:p>
        </p:txBody>
      </p:sp>
      <p:sp>
        <p:nvSpPr>
          <p:cNvPr id="3" name="Content Placeholder 2">
            <a:extLst>
              <a:ext uri="{FF2B5EF4-FFF2-40B4-BE49-F238E27FC236}">
                <a16:creationId xmlns:a16="http://schemas.microsoft.com/office/drawing/2014/main" id="{A56BE9EC-4F6E-4BB7-86D8-B1B795113B2A}"/>
              </a:ext>
            </a:extLst>
          </p:cNvPr>
          <p:cNvSpPr>
            <a:spLocks noGrp="1"/>
          </p:cNvSpPr>
          <p:nvPr>
            <p:ph idx="1"/>
          </p:nvPr>
        </p:nvSpPr>
        <p:spPr>
          <a:xfrm>
            <a:off x="280639" y="1460810"/>
            <a:ext cx="10937488" cy="5263375"/>
          </a:xfrm>
        </p:spPr>
        <p:txBody>
          <a:bodyPr>
            <a:normAutofit/>
          </a:bodyPr>
          <a:lstStyle/>
          <a:p>
            <a:pPr marL="0" indent="0" algn="ctr">
              <a:buNone/>
            </a:pPr>
            <a:r>
              <a:rPr lang="en-US" dirty="0">
                <a:latin typeface="Avenir Medium" panose="02000503020000020003"/>
              </a:rPr>
              <a:t>If you work within a healthcare setting leading disability initiatives and you are interested in participating in Leaders</a:t>
            </a:r>
          </a:p>
          <a:p>
            <a:pPr marL="0" indent="0" algn="ctr">
              <a:buNone/>
            </a:pPr>
            <a:r>
              <a:rPr lang="en-US" dirty="0">
                <a:latin typeface="Avenir Medium" panose="02000503020000020003"/>
              </a:rPr>
              <a:t>OR</a:t>
            </a:r>
          </a:p>
          <a:p>
            <a:pPr marL="0" indent="0" algn="ctr">
              <a:buNone/>
            </a:pPr>
            <a:r>
              <a:rPr lang="en-US" dirty="0">
                <a:latin typeface="Avenir Medium" panose="02000503020000020003"/>
              </a:rPr>
              <a:t>You are interested in engaging with other stakeholders on the topic of disability healthcare equity </a:t>
            </a:r>
          </a:p>
          <a:p>
            <a:pPr marL="0" indent="0" algn="ctr">
              <a:buNone/>
            </a:pPr>
            <a:endParaRPr lang="en-US" dirty="0">
              <a:latin typeface="Avenir Medium" panose="02000503020000020003"/>
            </a:endParaRPr>
          </a:p>
          <a:p>
            <a:pPr marL="0" indent="0" algn="ctr">
              <a:buNone/>
            </a:pPr>
            <a:r>
              <a:rPr lang="en-US" dirty="0">
                <a:latin typeface="Avenir Medium" panose="02000503020000020003"/>
              </a:rPr>
              <a:t>Please email Megan Morris at: </a:t>
            </a:r>
            <a:r>
              <a:rPr lang="en-US" dirty="0">
                <a:latin typeface="Avenir Medium" panose="02000503020000020003"/>
                <a:hlinkClick r:id="rId2"/>
              </a:rPr>
              <a:t>megan.A.morris@cuanschutz.edu</a:t>
            </a:r>
            <a:endParaRPr lang="en-US" dirty="0">
              <a:latin typeface="Avenir Medium" panose="02000503020000020003"/>
            </a:endParaRPr>
          </a:p>
          <a:p>
            <a:pPr marL="0" indent="0" algn="ctr">
              <a:buNone/>
            </a:pPr>
            <a:r>
              <a:rPr lang="en-US" dirty="0">
                <a:latin typeface="Avenir Medium" panose="02000503020000020003"/>
                <a:hlinkClick r:id="rId3"/>
              </a:rPr>
              <a:t>https://www.disabilityequitycollaborative.org/</a:t>
            </a:r>
            <a:endParaRPr lang="en-US" dirty="0">
              <a:latin typeface="Avenir Medium" panose="02000503020000020003"/>
            </a:endParaRPr>
          </a:p>
          <a:p>
            <a:pPr marL="0" indent="0" algn="ctr">
              <a:buNone/>
            </a:pPr>
            <a:endParaRPr lang="en-US" dirty="0">
              <a:latin typeface="Avenir Medium" panose="02000503020000020003"/>
            </a:endParaRPr>
          </a:p>
          <a:p>
            <a:pPr marL="0" indent="0" algn="ctr">
              <a:buNone/>
            </a:pPr>
            <a:endParaRPr lang="en-US" dirty="0"/>
          </a:p>
        </p:txBody>
      </p:sp>
    </p:spTree>
    <p:extLst>
      <p:ext uri="{BB962C8B-B14F-4D97-AF65-F5344CB8AC3E}">
        <p14:creationId xmlns:p14="http://schemas.microsoft.com/office/powerpoint/2010/main" val="9073300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a:extLst>
              <a:ext uri="{FF2B5EF4-FFF2-40B4-BE49-F238E27FC236}">
                <a16:creationId xmlns:a16="http://schemas.microsoft.com/office/drawing/2014/main" id="{34C72E63-47C3-B048-A942-E2633CF8BFC6}"/>
              </a:ext>
            </a:extLst>
          </p:cNvPr>
          <p:cNvSpPr txBox="1"/>
          <p:nvPr/>
        </p:nvSpPr>
        <p:spPr>
          <a:xfrm>
            <a:off x="645504" y="1347426"/>
            <a:ext cx="7115937" cy="1354217"/>
          </a:xfrm>
          <a:prstGeom prst="rect">
            <a:avLst/>
          </a:prstGeom>
          <a:noFill/>
        </p:spPr>
        <p:txBody>
          <a:bodyPr wrap="square" rtlCol="0">
            <a:spAutoFit/>
          </a:bodyPr>
          <a:lstStyle/>
          <a:p>
            <a:r>
              <a:rPr lang="en-US" sz="8200" dirty="0">
                <a:solidFill>
                  <a:srgbClr val="476441"/>
                </a:solidFill>
                <a:latin typeface="Avenir Medium" panose="02000503020000020003" pitchFamily="2" charset="0"/>
              </a:rPr>
              <a:t>THANK YOU!</a:t>
            </a:r>
          </a:p>
        </p:txBody>
      </p:sp>
    </p:spTree>
    <p:extLst>
      <p:ext uri="{BB962C8B-B14F-4D97-AF65-F5344CB8AC3E}">
        <p14:creationId xmlns:p14="http://schemas.microsoft.com/office/powerpoint/2010/main" val="1445594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981C95A-70B7-AF42-A9F7-C2D6CB44C122}"/>
              </a:ext>
            </a:extLst>
          </p:cNvPr>
          <p:cNvSpPr>
            <a:spLocks noGrp="1"/>
          </p:cNvSpPr>
          <p:nvPr>
            <p:ph type="title"/>
          </p:nvPr>
        </p:nvSpPr>
        <p:spPr>
          <a:xfrm>
            <a:off x="414455" y="334984"/>
            <a:ext cx="8492066" cy="982113"/>
          </a:xfrm>
        </p:spPr>
        <p:txBody>
          <a:bodyPr>
            <a:normAutofit/>
          </a:bodyPr>
          <a:lstStyle/>
          <a:p>
            <a:r>
              <a:rPr lang="en-US" sz="4200" dirty="0">
                <a:solidFill>
                  <a:srgbClr val="0E75BD"/>
                </a:solidFill>
                <a:latin typeface="Avenir Medium" panose="02000503020000020003"/>
              </a:rPr>
              <a:t>Key-Informant Interviews</a:t>
            </a:r>
          </a:p>
        </p:txBody>
      </p:sp>
      <p:pic>
        <p:nvPicPr>
          <p:cNvPr id="6" name="Picture 5" descr="A blue and yellow logo&#10;&#10;Description automatically generated with low confidence">
            <a:extLst>
              <a:ext uri="{FF2B5EF4-FFF2-40B4-BE49-F238E27FC236}">
                <a16:creationId xmlns:a16="http://schemas.microsoft.com/office/drawing/2014/main" id="{44AA7708-116E-7A4F-8246-27E98FFA6731}"/>
              </a:ext>
            </a:extLst>
          </p:cNvPr>
          <p:cNvPicPr>
            <a:picLocks noChangeAspect="1"/>
          </p:cNvPicPr>
          <p:nvPr/>
        </p:nvPicPr>
        <p:blipFill rotWithShape="1">
          <a:blip r:embed="rId2" cstate="screen">
            <a:extLst>
              <a:ext uri="{28A0092B-C50C-407E-A947-70E740481C1C}">
                <a14:useLocalDpi xmlns:a14="http://schemas.microsoft.com/office/drawing/2010/main"/>
              </a:ext>
            </a:extLst>
          </a:blip>
          <a:srcRect l="18883" t="-6311" b="-1"/>
          <a:stretch/>
        </p:blipFill>
        <p:spPr>
          <a:xfrm>
            <a:off x="9823812" y="145777"/>
            <a:ext cx="2133600" cy="782052"/>
          </a:xfrm>
          <a:prstGeom prst="rect">
            <a:avLst/>
          </a:prstGeom>
        </p:spPr>
      </p:pic>
      <p:pic>
        <p:nvPicPr>
          <p:cNvPr id="7" name="Picture 6" descr="A picture containing shape&#10;&#10;Description automatically generated">
            <a:extLst>
              <a:ext uri="{FF2B5EF4-FFF2-40B4-BE49-F238E27FC236}">
                <a16:creationId xmlns:a16="http://schemas.microsoft.com/office/drawing/2014/main" id="{759BA498-5802-AF44-97FF-006865FD6E10}"/>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11281054" y="5930171"/>
            <a:ext cx="777958" cy="782052"/>
          </a:xfrm>
          <a:prstGeom prst="rect">
            <a:avLst/>
          </a:prstGeom>
        </p:spPr>
      </p:pic>
      <p:sp>
        <p:nvSpPr>
          <p:cNvPr id="9" name="TextBox 8">
            <a:extLst>
              <a:ext uri="{FF2B5EF4-FFF2-40B4-BE49-F238E27FC236}">
                <a16:creationId xmlns:a16="http://schemas.microsoft.com/office/drawing/2014/main" id="{DBD069EC-C194-A742-95C0-992C1D128012}"/>
              </a:ext>
            </a:extLst>
          </p:cNvPr>
          <p:cNvSpPr txBox="1"/>
          <p:nvPr/>
        </p:nvSpPr>
        <p:spPr>
          <a:xfrm>
            <a:off x="11680666" y="6353096"/>
            <a:ext cx="491067" cy="276999"/>
          </a:xfrm>
          <a:prstGeom prst="rect">
            <a:avLst/>
          </a:prstGeom>
          <a:noFill/>
        </p:spPr>
        <p:txBody>
          <a:bodyPr wrap="square" rtlCol="0">
            <a:spAutoFit/>
          </a:bodyPr>
          <a:lstStyle/>
          <a:p>
            <a:r>
              <a:rPr lang="en-US" sz="1200" b="1" dirty="0">
                <a:solidFill>
                  <a:schemeClr val="bg1"/>
                </a:solidFill>
                <a:latin typeface="Avenir Black" panose="02000503020000020003" pitchFamily="2" charset="0"/>
              </a:rPr>
              <a:t>2</a:t>
            </a:r>
          </a:p>
        </p:txBody>
      </p:sp>
      <p:sp>
        <p:nvSpPr>
          <p:cNvPr id="3" name="Content Placeholder 2">
            <a:extLst>
              <a:ext uri="{FF2B5EF4-FFF2-40B4-BE49-F238E27FC236}">
                <a16:creationId xmlns:a16="http://schemas.microsoft.com/office/drawing/2014/main" id="{808EA253-A7EF-664A-9A4F-5EE4F15A7515}"/>
              </a:ext>
            </a:extLst>
          </p:cNvPr>
          <p:cNvSpPr>
            <a:spLocks noGrp="1"/>
          </p:cNvSpPr>
          <p:nvPr>
            <p:ph idx="1"/>
          </p:nvPr>
        </p:nvSpPr>
        <p:spPr>
          <a:xfrm>
            <a:off x="825499" y="1706366"/>
            <a:ext cx="10541001" cy="4646729"/>
          </a:xfrm>
        </p:spPr>
        <p:txBody>
          <a:bodyPr>
            <a:normAutofit fontScale="92500" lnSpcReduction="10000"/>
          </a:bodyPr>
          <a:lstStyle/>
          <a:p>
            <a:r>
              <a:rPr lang="en-US" dirty="0">
                <a:latin typeface="Avenir Medium"/>
              </a:rPr>
              <a:t>21 Interviews from May 2019 to January 2021</a:t>
            </a:r>
            <a:br>
              <a:rPr lang="en-US" dirty="0">
                <a:latin typeface="Avenir Medium"/>
              </a:rPr>
            </a:br>
            <a:endParaRPr lang="en-US" dirty="0">
              <a:latin typeface="Avenir Medium"/>
            </a:endParaRPr>
          </a:p>
          <a:p>
            <a:r>
              <a:rPr lang="en-US" dirty="0">
                <a:latin typeface="Avenir Medium"/>
              </a:rPr>
              <a:t>Recruited by word of mouth</a:t>
            </a:r>
          </a:p>
          <a:p>
            <a:pPr marL="0" indent="0">
              <a:buNone/>
            </a:pPr>
            <a:endParaRPr lang="en-US" dirty="0">
              <a:latin typeface="Avenir Medium"/>
            </a:endParaRPr>
          </a:p>
          <a:p>
            <a:r>
              <a:rPr lang="en-US" dirty="0">
                <a:latin typeface="Avenir Medium"/>
              </a:rPr>
              <a:t>Individuals who led disability initiatives at their healthcare organization</a:t>
            </a:r>
          </a:p>
          <a:p>
            <a:pPr marL="0" indent="0">
              <a:buNone/>
            </a:pPr>
            <a:endParaRPr lang="en-US" dirty="0">
              <a:latin typeface="Avenir Medium"/>
            </a:endParaRPr>
          </a:p>
          <a:p>
            <a:r>
              <a:rPr lang="en-US" dirty="0">
                <a:latin typeface="Avenir Medium"/>
              </a:rPr>
              <a:t>Represented 18 community and academic healthcare organizations or hospitals across the United States</a:t>
            </a:r>
          </a:p>
          <a:p>
            <a:pPr marL="0" indent="0">
              <a:buNone/>
            </a:pPr>
            <a:endParaRPr lang="en-US" dirty="0">
              <a:latin typeface="Avenir Medium"/>
            </a:endParaRPr>
          </a:p>
          <a:p>
            <a:r>
              <a:rPr lang="en-US" dirty="0">
                <a:latin typeface="Avenir Medium"/>
              </a:rPr>
              <a:t>Healthcare organizations varied in size and geographic location</a:t>
            </a:r>
          </a:p>
          <a:p>
            <a:pPr lvl="1"/>
            <a:r>
              <a:rPr lang="en-US" sz="2600" dirty="0">
                <a:latin typeface="Avenir Medium"/>
              </a:rPr>
              <a:t>Total of 200+ hospitals; ranging from 1 to 40 hospitals</a:t>
            </a:r>
            <a:endParaRPr lang="en-US" dirty="0"/>
          </a:p>
        </p:txBody>
      </p:sp>
    </p:spTree>
    <p:extLst>
      <p:ext uri="{BB962C8B-B14F-4D97-AF65-F5344CB8AC3E}">
        <p14:creationId xmlns:p14="http://schemas.microsoft.com/office/powerpoint/2010/main" val="20181748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981C95A-70B7-AF42-A9F7-C2D6CB44C122}"/>
              </a:ext>
            </a:extLst>
          </p:cNvPr>
          <p:cNvSpPr>
            <a:spLocks noGrp="1"/>
          </p:cNvSpPr>
          <p:nvPr>
            <p:ph type="title"/>
          </p:nvPr>
        </p:nvSpPr>
        <p:spPr>
          <a:xfrm>
            <a:off x="395141" y="143257"/>
            <a:ext cx="8492066" cy="709531"/>
          </a:xfrm>
        </p:spPr>
        <p:txBody>
          <a:bodyPr>
            <a:normAutofit/>
          </a:bodyPr>
          <a:lstStyle/>
          <a:p>
            <a:r>
              <a:rPr lang="en-US" sz="4200" dirty="0">
                <a:latin typeface="Avenir Medium" panose="02000503020000020003"/>
              </a:rPr>
              <a:t>Position Titles</a:t>
            </a:r>
            <a:endParaRPr lang="en-US" sz="4200" dirty="0">
              <a:solidFill>
                <a:srgbClr val="0E75BD"/>
              </a:solidFill>
              <a:latin typeface="Avenir Medium" panose="02000503020000020003"/>
            </a:endParaRPr>
          </a:p>
        </p:txBody>
      </p:sp>
      <p:pic>
        <p:nvPicPr>
          <p:cNvPr id="6" name="Picture 5" descr="A blue and yellow logo&#10;&#10;Description automatically generated with low confidence">
            <a:extLst>
              <a:ext uri="{FF2B5EF4-FFF2-40B4-BE49-F238E27FC236}">
                <a16:creationId xmlns:a16="http://schemas.microsoft.com/office/drawing/2014/main" id="{44AA7708-116E-7A4F-8246-27E98FFA673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8883" t="-6311" b="-1"/>
          <a:stretch/>
        </p:blipFill>
        <p:spPr>
          <a:xfrm>
            <a:off x="9823812" y="145777"/>
            <a:ext cx="2133600" cy="782052"/>
          </a:xfrm>
          <a:prstGeom prst="rect">
            <a:avLst/>
          </a:prstGeom>
        </p:spPr>
      </p:pic>
      <p:pic>
        <p:nvPicPr>
          <p:cNvPr id="7" name="Picture 6" descr="A picture containing shape&#10;&#10;Description automatically generated">
            <a:extLst>
              <a:ext uri="{FF2B5EF4-FFF2-40B4-BE49-F238E27FC236}">
                <a16:creationId xmlns:a16="http://schemas.microsoft.com/office/drawing/2014/main" id="{759BA498-5802-AF44-97FF-006865FD6E1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281054" y="5930171"/>
            <a:ext cx="777958" cy="782052"/>
          </a:xfrm>
          <a:prstGeom prst="rect">
            <a:avLst/>
          </a:prstGeom>
        </p:spPr>
      </p:pic>
      <p:sp>
        <p:nvSpPr>
          <p:cNvPr id="9" name="TextBox 8">
            <a:extLst>
              <a:ext uri="{FF2B5EF4-FFF2-40B4-BE49-F238E27FC236}">
                <a16:creationId xmlns:a16="http://schemas.microsoft.com/office/drawing/2014/main" id="{DBD069EC-C194-A742-95C0-992C1D128012}"/>
              </a:ext>
            </a:extLst>
          </p:cNvPr>
          <p:cNvSpPr txBox="1"/>
          <p:nvPr/>
        </p:nvSpPr>
        <p:spPr>
          <a:xfrm>
            <a:off x="11680666" y="6353096"/>
            <a:ext cx="491067" cy="276999"/>
          </a:xfrm>
          <a:prstGeom prst="rect">
            <a:avLst/>
          </a:prstGeom>
          <a:noFill/>
        </p:spPr>
        <p:txBody>
          <a:bodyPr wrap="square" rtlCol="0">
            <a:spAutoFit/>
          </a:bodyPr>
          <a:lstStyle/>
          <a:p>
            <a:r>
              <a:rPr lang="en-US" sz="1200" b="1" dirty="0">
                <a:solidFill>
                  <a:schemeClr val="bg1"/>
                </a:solidFill>
                <a:latin typeface="Avenir Black" panose="02000503020000020003" pitchFamily="2" charset="0"/>
              </a:rPr>
              <a:t>2</a:t>
            </a:r>
          </a:p>
        </p:txBody>
      </p:sp>
      <p:graphicFrame>
        <p:nvGraphicFramePr>
          <p:cNvPr id="10" name="Content Placeholder 9" descr="• 504 ADA Coordinator (2)&#10;• 1557 Coordinator (3)&#10;• ADA Compliance Manager (2)&#10;• Disability Access and 504 Officer&#10;• ADA/Accessibility Coordinator/Manager (4)&#10;• Disability Program Manager&#10;• Regional Administrator for ADA and Civil Rights&#10;• Office of Civil Rights Coordinator&#10;• Assistive Services Program Manager&#10;• Program Manager for Facilities Compliance&#10;"/>
          <p:cNvGraphicFramePr>
            <a:graphicFrameLocks noGrp="1"/>
          </p:cNvGraphicFramePr>
          <p:nvPr>
            <p:ph idx="1"/>
            <p:extLst>
              <p:ext uri="{D42A27DB-BD31-4B8C-83A1-F6EECF244321}">
                <p14:modId xmlns:p14="http://schemas.microsoft.com/office/powerpoint/2010/main" val="673047407"/>
              </p:ext>
            </p:extLst>
          </p:nvPr>
        </p:nvGraphicFramePr>
        <p:xfrm>
          <a:off x="234588" y="895485"/>
          <a:ext cx="5861412" cy="4937760"/>
        </p:xfrm>
        <a:graphic>
          <a:graphicData uri="http://schemas.openxmlformats.org/drawingml/2006/table">
            <a:tbl>
              <a:tblPr firstRow="1" bandRow="1">
                <a:tableStyleId>{69CF1AB2-1976-4502-BF36-3FF5EA218861}</a:tableStyleId>
              </a:tblPr>
              <a:tblGrid>
                <a:gridCol w="5861412">
                  <a:extLst>
                    <a:ext uri="{9D8B030D-6E8A-4147-A177-3AD203B41FA5}">
                      <a16:colId xmlns:a16="http://schemas.microsoft.com/office/drawing/2014/main" val="4176660787"/>
                    </a:ext>
                  </a:extLst>
                </a:gridCol>
              </a:tblGrid>
              <a:tr h="370840">
                <a:tc>
                  <a:txBody>
                    <a:bodyPr/>
                    <a:lstStyle/>
                    <a:p>
                      <a:r>
                        <a:rPr lang="en-US" sz="2400" b="0" dirty="0">
                          <a:latin typeface="Avenir Medium" panose="02000503020000020003"/>
                        </a:rPr>
                        <a:t>504 Coordinator (2)</a:t>
                      </a:r>
                    </a:p>
                  </a:txBody>
                  <a:tcPr/>
                </a:tc>
                <a:extLst>
                  <a:ext uri="{0D108BD9-81ED-4DB2-BD59-A6C34878D82A}">
                    <a16:rowId xmlns:a16="http://schemas.microsoft.com/office/drawing/2014/main" val="2576214569"/>
                  </a:ext>
                </a:extLst>
              </a:tr>
              <a:tr h="370840">
                <a:tc>
                  <a:txBody>
                    <a:bodyPr/>
                    <a:lstStyle/>
                    <a:p>
                      <a:r>
                        <a:rPr lang="en-US" sz="2400" dirty="0">
                          <a:latin typeface="Avenir Medium" panose="02000503020000020003"/>
                        </a:rPr>
                        <a:t>1557 Coordinator (3)</a:t>
                      </a:r>
                    </a:p>
                  </a:txBody>
                  <a:tcPr/>
                </a:tc>
                <a:extLst>
                  <a:ext uri="{0D108BD9-81ED-4DB2-BD59-A6C34878D82A}">
                    <a16:rowId xmlns:a16="http://schemas.microsoft.com/office/drawing/2014/main" val="138861935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ADA Compliance Manager (2)</a:t>
                      </a:r>
                    </a:p>
                  </a:txBody>
                  <a:tcPr/>
                </a:tc>
                <a:extLst>
                  <a:ext uri="{0D108BD9-81ED-4DB2-BD59-A6C34878D82A}">
                    <a16:rowId xmlns:a16="http://schemas.microsoft.com/office/drawing/2014/main" val="407686605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Disability Access and 504 Officer</a:t>
                      </a:r>
                    </a:p>
                  </a:txBody>
                  <a:tcPr/>
                </a:tc>
                <a:extLst>
                  <a:ext uri="{0D108BD9-81ED-4DB2-BD59-A6C34878D82A}">
                    <a16:rowId xmlns:a16="http://schemas.microsoft.com/office/drawing/2014/main" val="1196575004"/>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ADA/Accessibility Coordinator/Manager (4)</a:t>
                      </a:r>
                    </a:p>
                  </a:txBody>
                  <a:tcPr/>
                </a:tc>
                <a:extLst>
                  <a:ext uri="{0D108BD9-81ED-4DB2-BD59-A6C34878D82A}">
                    <a16:rowId xmlns:a16="http://schemas.microsoft.com/office/drawing/2014/main" val="86326233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Disability Program Manager</a:t>
                      </a:r>
                    </a:p>
                  </a:txBody>
                  <a:tcPr/>
                </a:tc>
                <a:extLst>
                  <a:ext uri="{0D108BD9-81ED-4DB2-BD59-A6C34878D82A}">
                    <a16:rowId xmlns:a16="http://schemas.microsoft.com/office/drawing/2014/main" val="224909861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Regional Administrator for ADA and Civil</a:t>
                      </a:r>
                      <a:r>
                        <a:rPr lang="en-US" sz="2400" baseline="0" dirty="0">
                          <a:latin typeface="Avenir Medium" panose="02000503020000020003"/>
                        </a:rPr>
                        <a:t> Rights </a:t>
                      </a:r>
                      <a:endParaRPr lang="en-US" sz="2400" dirty="0">
                        <a:latin typeface="Avenir Medium" panose="02000503020000020003"/>
                      </a:endParaRPr>
                    </a:p>
                  </a:txBody>
                  <a:tcPr/>
                </a:tc>
                <a:extLst>
                  <a:ext uri="{0D108BD9-81ED-4DB2-BD59-A6C34878D82A}">
                    <a16:rowId xmlns:a16="http://schemas.microsoft.com/office/drawing/2014/main" val="402781411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Office of Civil Rights Coordinator</a:t>
                      </a:r>
                    </a:p>
                  </a:txBody>
                  <a:tcPr/>
                </a:tc>
                <a:extLst>
                  <a:ext uri="{0D108BD9-81ED-4DB2-BD59-A6C34878D82A}">
                    <a16:rowId xmlns:a16="http://schemas.microsoft.com/office/drawing/2014/main" val="3719342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Assistive Services Program Manager</a:t>
                      </a:r>
                    </a:p>
                  </a:txBody>
                  <a:tcPr/>
                </a:tc>
                <a:extLst>
                  <a:ext uri="{0D108BD9-81ED-4DB2-BD59-A6C34878D82A}">
                    <a16:rowId xmlns:a16="http://schemas.microsoft.com/office/drawing/2014/main" val="6656411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Program Manager for Facilities</a:t>
                      </a:r>
                      <a:r>
                        <a:rPr lang="en-US" sz="2400" baseline="0" dirty="0">
                          <a:latin typeface="Avenir Medium" panose="02000503020000020003"/>
                        </a:rPr>
                        <a:t> Compliance</a:t>
                      </a:r>
                      <a:endParaRPr lang="en-US" sz="2400" dirty="0">
                        <a:latin typeface="Avenir Medium" panose="02000503020000020003"/>
                      </a:endParaRPr>
                    </a:p>
                  </a:txBody>
                  <a:tcPr/>
                </a:tc>
                <a:extLst>
                  <a:ext uri="{0D108BD9-81ED-4DB2-BD59-A6C34878D82A}">
                    <a16:rowId xmlns:a16="http://schemas.microsoft.com/office/drawing/2014/main" val="961422477"/>
                  </a:ext>
                </a:extLst>
              </a:tr>
            </a:tbl>
          </a:graphicData>
        </a:graphic>
      </p:graphicFrame>
      <p:graphicFrame>
        <p:nvGraphicFramePr>
          <p:cNvPr id="12" name="Content Placeholder 9" descr="• Program Director of Diversity and Inclusion&#10;• Inclusion Specialist&#10;• Medical Director of Diversity and Inclusion&#10;• Senior Advisor for Special Projects&#10;• Qualities Program Manager&#10;• Senior Manager of Patient Experience&#10;• Patient Advocate&#10;• Geriatric Services Director&#10;• Interpretive Services Coordinator/Manager/Director (4)&#10;• Language Access Program Manager&#10;"/>
          <p:cNvGraphicFramePr>
            <a:graphicFrameLocks/>
          </p:cNvGraphicFramePr>
          <p:nvPr>
            <p:extLst>
              <p:ext uri="{D42A27DB-BD31-4B8C-83A1-F6EECF244321}">
                <p14:modId xmlns:p14="http://schemas.microsoft.com/office/powerpoint/2010/main" val="2535523785"/>
              </p:ext>
            </p:extLst>
          </p:nvPr>
        </p:nvGraphicFramePr>
        <p:xfrm>
          <a:off x="6399974" y="893207"/>
          <a:ext cx="5557438" cy="4937760"/>
        </p:xfrm>
        <a:graphic>
          <a:graphicData uri="http://schemas.openxmlformats.org/drawingml/2006/table">
            <a:tbl>
              <a:tblPr firstRow="1" bandRow="1">
                <a:tableStyleId>{69CF1AB2-1976-4502-BF36-3FF5EA218861}</a:tableStyleId>
              </a:tblPr>
              <a:tblGrid>
                <a:gridCol w="5557438">
                  <a:extLst>
                    <a:ext uri="{9D8B030D-6E8A-4147-A177-3AD203B41FA5}">
                      <a16:colId xmlns:a16="http://schemas.microsoft.com/office/drawing/2014/main" val="4176660787"/>
                    </a:ext>
                  </a:extLst>
                </a:gridCol>
              </a:tblGrid>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latin typeface="Avenir Medium" panose="02000503020000020003"/>
                        </a:rPr>
                        <a:t>Program Director of Diversity and Inclusion</a:t>
                      </a:r>
                    </a:p>
                  </a:txBody>
                  <a:tcPr/>
                </a:tc>
                <a:extLst>
                  <a:ext uri="{0D108BD9-81ED-4DB2-BD59-A6C34878D82A}">
                    <a16:rowId xmlns:a16="http://schemas.microsoft.com/office/drawing/2014/main" val="25762145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Inclusion Specialist</a:t>
                      </a:r>
                    </a:p>
                  </a:txBody>
                  <a:tcPr/>
                </a:tc>
                <a:extLst>
                  <a:ext uri="{0D108BD9-81ED-4DB2-BD59-A6C34878D82A}">
                    <a16:rowId xmlns:a16="http://schemas.microsoft.com/office/drawing/2014/main" val="4228860"/>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Medical Director of Diversity and Inclusion</a:t>
                      </a:r>
                    </a:p>
                  </a:txBody>
                  <a:tcPr/>
                </a:tc>
                <a:extLst>
                  <a:ext uri="{0D108BD9-81ED-4DB2-BD59-A6C34878D82A}">
                    <a16:rowId xmlns:a16="http://schemas.microsoft.com/office/drawing/2014/main" val="2857932481"/>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Senior Advisor</a:t>
                      </a:r>
                      <a:r>
                        <a:rPr lang="en-US" sz="2400" baseline="0" dirty="0">
                          <a:latin typeface="Avenir Medium" panose="02000503020000020003"/>
                        </a:rPr>
                        <a:t> for Special Projects</a:t>
                      </a:r>
                      <a:endParaRPr lang="en-US" sz="2400" dirty="0">
                        <a:latin typeface="Avenir Medium" panose="02000503020000020003"/>
                      </a:endParaRPr>
                    </a:p>
                  </a:txBody>
                  <a:tcPr/>
                </a:tc>
                <a:extLst>
                  <a:ext uri="{0D108BD9-81ED-4DB2-BD59-A6C34878D82A}">
                    <a16:rowId xmlns:a16="http://schemas.microsoft.com/office/drawing/2014/main" val="2819572326"/>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Qualities Program</a:t>
                      </a:r>
                      <a:r>
                        <a:rPr lang="en-US" sz="2400" baseline="0" dirty="0">
                          <a:latin typeface="Avenir Medium" panose="02000503020000020003"/>
                        </a:rPr>
                        <a:t> Manager </a:t>
                      </a:r>
                      <a:endParaRPr lang="en-US" sz="2400" dirty="0">
                        <a:latin typeface="Avenir Medium" panose="02000503020000020003"/>
                      </a:endParaRPr>
                    </a:p>
                  </a:txBody>
                  <a:tcPr/>
                </a:tc>
                <a:extLst>
                  <a:ext uri="{0D108BD9-81ED-4DB2-BD59-A6C34878D82A}">
                    <a16:rowId xmlns:a16="http://schemas.microsoft.com/office/drawing/2014/main" val="2145079539"/>
                  </a:ext>
                </a:extLst>
              </a:tr>
              <a:tr h="370840">
                <a:tc>
                  <a:txBody>
                    <a:bodyPr/>
                    <a:lstStyle/>
                    <a:p>
                      <a:r>
                        <a:rPr lang="en-US" sz="2400" dirty="0">
                          <a:latin typeface="Avenir Medium" panose="02000503020000020003"/>
                        </a:rPr>
                        <a:t>Senior Manager of Patient Experience</a:t>
                      </a:r>
                    </a:p>
                  </a:txBody>
                  <a:tcPr/>
                </a:tc>
                <a:extLst>
                  <a:ext uri="{0D108BD9-81ED-4DB2-BD59-A6C34878D82A}">
                    <a16:rowId xmlns:a16="http://schemas.microsoft.com/office/drawing/2014/main" val="122585074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Patient Advocate</a:t>
                      </a:r>
                    </a:p>
                  </a:txBody>
                  <a:tcPr/>
                </a:tc>
                <a:extLst>
                  <a:ext uri="{0D108BD9-81ED-4DB2-BD59-A6C34878D82A}">
                    <a16:rowId xmlns:a16="http://schemas.microsoft.com/office/drawing/2014/main" val="372905210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Geriatric Services Director</a:t>
                      </a:r>
                    </a:p>
                  </a:txBody>
                  <a:tcPr/>
                </a:tc>
                <a:extLst>
                  <a:ext uri="{0D108BD9-81ED-4DB2-BD59-A6C34878D82A}">
                    <a16:rowId xmlns:a16="http://schemas.microsoft.com/office/drawing/2014/main" val="1904010933"/>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Interpretive Services Coordinator/Manager/Director (4)</a:t>
                      </a:r>
                    </a:p>
                  </a:txBody>
                  <a:tcPr/>
                </a:tc>
                <a:extLst>
                  <a:ext uri="{0D108BD9-81ED-4DB2-BD59-A6C34878D82A}">
                    <a16:rowId xmlns:a16="http://schemas.microsoft.com/office/drawing/2014/main" val="311965122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Language</a:t>
                      </a:r>
                      <a:r>
                        <a:rPr lang="en-US" sz="2400" baseline="0" dirty="0">
                          <a:latin typeface="Avenir Medium" panose="02000503020000020003"/>
                        </a:rPr>
                        <a:t> Access Program Manager</a:t>
                      </a:r>
                      <a:endParaRPr lang="en-US" sz="2400" dirty="0">
                        <a:latin typeface="Avenir Medium" panose="02000503020000020003"/>
                      </a:endParaRPr>
                    </a:p>
                  </a:txBody>
                  <a:tcPr/>
                </a:tc>
                <a:extLst>
                  <a:ext uri="{0D108BD9-81ED-4DB2-BD59-A6C34878D82A}">
                    <a16:rowId xmlns:a16="http://schemas.microsoft.com/office/drawing/2014/main" val="4246715908"/>
                  </a:ext>
                </a:extLst>
              </a:tr>
            </a:tbl>
          </a:graphicData>
        </a:graphic>
      </p:graphicFrame>
    </p:spTree>
    <p:extLst>
      <p:ext uri="{BB962C8B-B14F-4D97-AF65-F5344CB8AC3E}">
        <p14:creationId xmlns:p14="http://schemas.microsoft.com/office/powerpoint/2010/main" val="3767403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981C95A-70B7-AF42-A9F7-C2D6CB44C122}"/>
              </a:ext>
            </a:extLst>
          </p:cNvPr>
          <p:cNvSpPr>
            <a:spLocks noGrp="1"/>
          </p:cNvSpPr>
          <p:nvPr>
            <p:ph type="title"/>
          </p:nvPr>
        </p:nvSpPr>
        <p:spPr>
          <a:xfrm>
            <a:off x="327568" y="206403"/>
            <a:ext cx="9496244" cy="969198"/>
          </a:xfrm>
        </p:spPr>
        <p:txBody>
          <a:bodyPr>
            <a:normAutofit/>
          </a:bodyPr>
          <a:lstStyle/>
          <a:p>
            <a:r>
              <a:rPr lang="en-US" sz="4200" dirty="0">
                <a:latin typeface="Avenir Medium" panose="02000503020000020003"/>
              </a:rPr>
              <a:t>Departments</a:t>
            </a:r>
            <a:endParaRPr lang="en-US" sz="4200" dirty="0">
              <a:solidFill>
                <a:srgbClr val="0E75BD"/>
              </a:solidFill>
              <a:latin typeface="Avenir Medium" panose="02000503020000020003"/>
            </a:endParaRPr>
          </a:p>
        </p:txBody>
      </p:sp>
      <p:pic>
        <p:nvPicPr>
          <p:cNvPr id="6" name="Picture 5" descr="A blue and yellow logo&#10;&#10;Description automatically generated with low confidence">
            <a:extLst>
              <a:ext uri="{FF2B5EF4-FFF2-40B4-BE49-F238E27FC236}">
                <a16:creationId xmlns:a16="http://schemas.microsoft.com/office/drawing/2014/main" id="{44AA7708-116E-7A4F-8246-27E98FFA6731}"/>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l="18883" t="-6311" b="-1"/>
          <a:stretch/>
        </p:blipFill>
        <p:spPr>
          <a:xfrm>
            <a:off x="9823812" y="145777"/>
            <a:ext cx="2133600" cy="782052"/>
          </a:xfrm>
          <a:prstGeom prst="rect">
            <a:avLst/>
          </a:prstGeom>
        </p:spPr>
      </p:pic>
      <p:pic>
        <p:nvPicPr>
          <p:cNvPr id="7" name="Picture 6" descr="A picture containing shape&#10;&#10;Description automatically generated">
            <a:extLst>
              <a:ext uri="{FF2B5EF4-FFF2-40B4-BE49-F238E27FC236}">
                <a16:creationId xmlns:a16="http://schemas.microsoft.com/office/drawing/2014/main" id="{759BA498-5802-AF44-97FF-006865FD6E10}"/>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a:off x="11281054" y="5930171"/>
            <a:ext cx="777958" cy="782052"/>
          </a:xfrm>
          <a:prstGeom prst="rect">
            <a:avLst/>
          </a:prstGeom>
        </p:spPr>
      </p:pic>
      <p:sp>
        <p:nvSpPr>
          <p:cNvPr id="9" name="TextBox 8">
            <a:extLst>
              <a:ext uri="{FF2B5EF4-FFF2-40B4-BE49-F238E27FC236}">
                <a16:creationId xmlns:a16="http://schemas.microsoft.com/office/drawing/2014/main" id="{DBD069EC-C194-A742-95C0-992C1D128012}"/>
              </a:ext>
            </a:extLst>
          </p:cNvPr>
          <p:cNvSpPr txBox="1"/>
          <p:nvPr/>
        </p:nvSpPr>
        <p:spPr>
          <a:xfrm>
            <a:off x="11680666" y="6353096"/>
            <a:ext cx="491067" cy="276999"/>
          </a:xfrm>
          <a:prstGeom prst="rect">
            <a:avLst/>
          </a:prstGeom>
          <a:noFill/>
        </p:spPr>
        <p:txBody>
          <a:bodyPr wrap="square" rtlCol="0">
            <a:spAutoFit/>
          </a:bodyPr>
          <a:lstStyle/>
          <a:p>
            <a:r>
              <a:rPr lang="en-US" sz="1200" b="1" dirty="0">
                <a:solidFill>
                  <a:schemeClr val="bg1"/>
                </a:solidFill>
                <a:latin typeface="Avenir Black" panose="02000503020000020003" pitchFamily="2" charset="0"/>
              </a:rPr>
              <a:t>2</a:t>
            </a:r>
          </a:p>
        </p:txBody>
      </p:sp>
      <p:graphicFrame>
        <p:nvGraphicFramePr>
          <p:cNvPr id="10" name="Content Placeholder 9" descr="• Patient Care Services (2)&#10;• Patient Advocate&#10;• Quality and Safety Department (2)&#10;• Safety Department&#10;• Quality Management and Medical Staff Services&#10;• Disability Resource Center&#10;• Office of Health Equity and Inclusion&#10;• Member Equity, Inclusion and Diversity&#10;"/>
          <p:cNvGraphicFramePr>
            <a:graphicFrameLocks noGrp="1"/>
          </p:cNvGraphicFramePr>
          <p:nvPr>
            <p:ph idx="1"/>
            <p:extLst>
              <p:ext uri="{D42A27DB-BD31-4B8C-83A1-F6EECF244321}">
                <p14:modId xmlns:p14="http://schemas.microsoft.com/office/powerpoint/2010/main" val="867553082"/>
              </p:ext>
            </p:extLst>
          </p:nvPr>
        </p:nvGraphicFramePr>
        <p:xfrm>
          <a:off x="492513" y="1626825"/>
          <a:ext cx="5395331" cy="4069087"/>
        </p:xfrm>
        <a:graphic>
          <a:graphicData uri="http://schemas.openxmlformats.org/drawingml/2006/table">
            <a:tbl>
              <a:tblPr firstRow="1" bandRow="1">
                <a:tableStyleId>{69CF1AB2-1976-4502-BF36-3FF5EA218861}</a:tableStyleId>
              </a:tblPr>
              <a:tblGrid>
                <a:gridCol w="5395331">
                  <a:extLst>
                    <a:ext uri="{9D8B030D-6E8A-4147-A177-3AD203B41FA5}">
                      <a16:colId xmlns:a16="http://schemas.microsoft.com/office/drawing/2014/main" val="4176660787"/>
                    </a:ext>
                  </a:extLst>
                </a:gridCol>
              </a:tblGrid>
              <a:tr h="50292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b="0" dirty="0">
                          <a:latin typeface="Avenir Medium" panose="02000503020000020003"/>
                        </a:rPr>
                        <a:t>Patient Care Services (2)</a:t>
                      </a:r>
                    </a:p>
                  </a:txBody>
                  <a:tcPr/>
                </a:tc>
                <a:extLst>
                  <a:ext uri="{0D108BD9-81ED-4DB2-BD59-A6C34878D82A}">
                    <a16:rowId xmlns:a16="http://schemas.microsoft.com/office/drawing/2014/main" val="2576214569"/>
                  </a:ext>
                </a:extLst>
              </a:tr>
              <a:tr h="433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Patient Advocate</a:t>
                      </a:r>
                    </a:p>
                  </a:txBody>
                  <a:tcPr/>
                </a:tc>
                <a:extLst>
                  <a:ext uri="{0D108BD9-81ED-4DB2-BD59-A6C34878D82A}">
                    <a16:rowId xmlns:a16="http://schemas.microsoft.com/office/drawing/2014/main" val="1388619354"/>
                  </a:ext>
                </a:extLst>
              </a:tr>
              <a:tr h="433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Quality and Safety Department (2)</a:t>
                      </a:r>
                    </a:p>
                  </a:txBody>
                  <a:tcPr/>
                </a:tc>
                <a:extLst>
                  <a:ext uri="{0D108BD9-81ED-4DB2-BD59-A6C34878D82A}">
                    <a16:rowId xmlns:a16="http://schemas.microsoft.com/office/drawing/2014/main" val="4076866051"/>
                  </a:ext>
                </a:extLst>
              </a:tr>
              <a:tr h="433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Safety Department</a:t>
                      </a:r>
                    </a:p>
                  </a:txBody>
                  <a:tcPr/>
                </a:tc>
                <a:extLst>
                  <a:ext uri="{0D108BD9-81ED-4DB2-BD59-A6C34878D82A}">
                    <a16:rowId xmlns:a16="http://schemas.microsoft.com/office/drawing/2014/main" val="1196575004"/>
                  </a:ext>
                </a:extLst>
              </a:tr>
              <a:tr h="433677">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Quality Management and Medical Staff Services</a:t>
                      </a:r>
                    </a:p>
                  </a:txBody>
                  <a:tcPr/>
                </a:tc>
                <a:extLst>
                  <a:ext uri="{0D108BD9-81ED-4DB2-BD59-A6C34878D82A}">
                    <a16:rowId xmlns:a16="http://schemas.microsoft.com/office/drawing/2014/main" val="863262339"/>
                  </a:ext>
                </a:extLst>
              </a:tr>
              <a:tr h="433677">
                <a:tc>
                  <a:txBody>
                    <a:bodyPr/>
                    <a:lstStyle/>
                    <a:p>
                      <a:r>
                        <a:rPr lang="en-US" sz="2400" dirty="0">
                          <a:latin typeface="Avenir Medium" panose="02000503020000020003"/>
                        </a:rPr>
                        <a:t>Disability Resource Center </a:t>
                      </a:r>
                    </a:p>
                  </a:txBody>
                  <a:tcPr/>
                </a:tc>
                <a:extLst>
                  <a:ext uri="{0D108BD9-81ED-4DB2-BD59-A6C34878D82A}">
                    <a16:rowId xmlns:a16="http://schemas.microsoft.com/office/drawing/2014/main" val="4027814116"/>
                  </a:ext>
                </a:extLst>
              </a:tr>
              <a:tr h="433677">
                <a:tc>
                  <a:txBody>
                    <a:bodyPr/>
                    <a:lstStyle/>
                    <a:p>
                      <a:r>
                        <a:rPr lang="en-US" sz="2400" dirty="0">
                          <a:latin typeface="Avenir Medium" panose="02000503020000020003"/>
                        </a:rPr>
                        <a:t>Office of Health Equity and Inclusion</a:t>
                      </a:r>
                    </a:p>
                  </a:txBody>
                  <a:tcPr/>
                </a:tc>
                <a:extLst>
                  <a:ext uri="{0D108BD9-81ED-4DB2-BD59-A6C34878D82A}">
                    <a16:rowId xmlns:a16="http://schemas.microsoft.com/office/drawing/2014/main" val="4228860"/>
                  </a:ext>
                </a:extLst>
              </a:tr>
              <a:tr h="433677">
                <a:tc>
                  <a:txBody>
                    <a:bodyPr/>
                    <a:lstStyle/>
                    <a:p>
                      <a:r>
                        <a:rPr lang="en-US" sz="2400" dirty="0">
                          <a:latin typeface="Avenir Medium" panose="02000503020000020003"/>
                        </a:rPr>
                        <a:t>Member Equity, Inclusion, and Diversity</a:t>
                      </a:r>
                    </a:p>
                  </a:txBody>
                  <a:tcPr/>
                </a:tc>
                <a:extLst>
                  <a:ext uri="{0D108BD9-81ED-4DB2-BD59-A6C34878D82A}">
                    <a16:rowId xmlns:a16="http://schemas.microsoft.com/office/drawing/2014/main" val="2857932481"/>
                  </a:ext>
                </a:extLst>
              </a:tr>
            </a:tbl>
          </a:graphicData>
        </a:graphic>
      </p:graphicFrame>
      <p:graphicFrame>
        <p:nvGraphicFramePr>
          <p:cNvPr id="8" name="Content Placeholder 9" descr="• Ambulatory Operations&#10;• Human Resources&#10;• Facilities Continuity&#10;• Call Center&#10;• Strategic Planning&#10;• Nursing Administration&#10;• Compliance&#10;• Office of General Counsel&#10;• Interpretive Services Department (2)&#10;"/>
          <p:cNvGraphicFramePr>
            <a:graphicFrameLocks/>
          </p:cNvGraphicFramePr>
          <p:nvPr>
            <p:extLst>
              <p:ext uri="{D42A27DB-BD31-4B8C-83A1-F6EECF244321}">
                <p14:modId xmlns:p14="http://schemas.microsoft.com/office/powerpoint/2010/main" val="2763124894"/>
              </p:ext>
            </p:extLst>
          </p:nvPr>
        </p:nvGraphicFramePr>
        <p:xfrm>
          <a:off x="6566864" y="1581112"/>
          <a:ext cx="4881113" cy="4114800"/>
        </p:xfrm>
        <a:graphic>
          <a:graphicData uri="http://schemas.openxmlformats.org/drawingml/2006/table">
            <a:tbl>
              <a:tblPr firstRow="1" bandRow="1">
                <a:tableStyleId>{69CF1AB2-1976-4502-BF36-3FF5EA218861}</a:tableStyleId>
              </a:tblPr>
              <a:tblGrid>
                <a:gridCol w="4881113">
                  <a:extLst>
                    <a:ext uri="{9D8B030D-6E8A-4147-A177-3AD203B41FA5}">
                      <a16:colId xmlns:a16="http://schemas.microsoft.com/office/drawing/2014/main" val="4176660787"/>
                    </a:ext>
                  </a:extLst>
                </a:gridCol>
              </a:tblGrid>
              <a:tr h="406181">
                <a:tc>
                  <a:txBody>
                    <a:bodyPr/>
                    <a:lstStyle/>
                    <a:p>
                      <a:r>
                        <a:rPr lang="en-US" sz="2400" b="0" dirty="0">
                          <a:latin typeface="Avenir Medium" panose="02000503020000020003"/>
                        </a:rPr>
                        <a:t>Ambulatory Operations</a:t>
                      </a:r>
                    </a:p>
                  </a:txBody>
                  <a:tcPr/>
                </a:tc>
                <a:extLst>
                  <a:ext uri="{0D108BD9-81ED-4DB2-BD59-A6C34878D82A}">
                    <a16:rowId xmlns:a16="http://schemas.microsoft.com/office/drawing/2014/main" val="257621456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Human Resources</a:t>
                      </a:r>
                    </a:p>
                  </a:txBody>
                  <a:tcPr/>
                </a:tc>
                <a:extLst>
                  <a:ext uri="{0D108BD9-81ED-4DB2-BD59-A6C34878D82A}">
                    <a16:rowId xmlns:a16="http://schemas.microsoft.com/office/drawing/2014/main" val="2999034128"/>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Facilities</a:t>
                      </a:r>
                      <a:r>
                        <a:rPr lang="en-US" sz="2400" baseline="0" dirty="0">
                          <a:latin typeface="Avenir Medium" panose="02000503020000020003"/>
                        </a:rPr>
                        <a:t> Continuity</a:t>
                      </a:r>
                      <a:endParaRPr lang="en-US" sz="2400" dirty="0">
                        <a:latin typeface="Avenir Medium" panose="02000503020000020003"/>
                      </a:endParaRPr>
                    </a:p>
                  </a:txBody>
                  <a:tcPr/>
                </a:tc>
                <a:extLst>
                  <a:ext uri="{0D108BD9-81ED-4DB2-BD59-A6C34878D82A}">
                    <a16:rowId xmlns:a16="http://schemas.microsoft.com/office/drawing/2014/main" val="409078434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Call Center</a:t>
                      </a:r>
                    </a:p>
                  </a:txBody>
                  <a:tcPr/>
                </a:tc>
                <a:extLst>
                  <a:ext uri="{0D108BD9-81ED-4DB2-BD59-A6C34878D82A}">
                    <a16:rowId xmlns:a16="http://schemas.microsoft.com/office/drawing/2014/main" val="1388619354"/>
                  </a:ext>
                </a:extLst>
              </a:tr>
              <a:tr h="370840">
                <a:tc>
                  <a:txBody>
                    <a:bodyPr/>
                    <a:lstStyle/>
                    <a:p>
                      <a:r>
                        <a:rPr lang="en-US" sz="2400" dirty="0">
                          <a:latin typeface="Avenir Medium" panose="02000503020000020003"/>
                        </a:rPr>
                        <a:t>Strategic Planning</a:t>
                      </a:r>
                    </a:p>
                  </a:txBody>
                  <a:tcPr/>
                </a:tc>
                <a:extLst>
                  <a:ext uri="{0D108BD9-81ED-4DB2-BD59-A6C34878D82A}">
                    <a16:rowId xmlns:a16="http://schemas.microsoft.com/office/drawing/2014/main" val="4076866051"/>
                  </a:ext>
                </a:extLst>
              </a:tr>
              <a:tr h="370840">
                <a:tc>
                  <a:txBody>
                    <a:bodyPr/>
                    <a:lstStyle/>
                    <a:p>
                      <a:r>
                        <a:rPr lang="en-US" sz="2400" dirty="0">
                          <a:latin typeface="Avenir Medium" panose="02000503020000020003"/>
                        </a:rPr>
                        <a:t>Nursing Administration</a:t>
                      </a:r>
                    </a:p>
                  </a:txBody>
                  <a:tcPr/>
                </a:tc>
                <a:extLst>
                  <a:ext uri="{0D108BD9-81ED-4DB2-BD59-A6C34878D82A}">
                    <a16:rowId xmlns:a16="http://schemas.microsoft.com/office/drawing/2014/main" val="1196575004"/>
                  </a:ext>
                </a:extLst>
              </a:tr>
              <a:tr h="370840">
                <a:tc>
                  <a:txBody>
                    <a:bodyPr/>
                    <a:lstStyle/>
                    <a:p>
                      <a:r>
                        <a:rPr lang="en-US" sz="2400" dirty="0">
                          <a:latin typeface="Avenir Medium" panose="02000503020000020003"/>
                        </a:rPr>
                        <a:t>Compliance</a:t>
                      </a:r>
                    </a:p>
                  </a:txBody>
                  <a:tcPr/>
                </a:tc>
                <a:extLst>
                  <a:ext uri="{0D108BD9-81ED-4DB2-BD59-A6C34878D82A}">
                    <a16:rowId xmlns:a16="http://schemas.microsoft.com/office/drawing/2014/main" val="863262339"/>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latin typeface="Avenir Medium" panose="02000503020000020003"/>
                        </a:rPr>
                        <a:t>Office of General Counsel</a:t>
                      </a:r>
                    </a:p>
                  </a:txBody>
                  <a:tcPr/>
                </a:tc>
                <a:extLst>
                  <a:ext uri="{0D108BD9-81ED-4DB2-BD59-A6C34878D82A}">
                    <a16:rowId xmlns:a16="http://schemas.microsoft.com/office/drawing/2014/main" val="2249098618"/>
                  </a:ext>
                </a:extLst>
              </a:tr>
              <a:tr h="370840">
                <a:tc>
                  <a:txBody>
                    <a:bodyPr/>
                    <a:lstStyle/>
                    <a:p>
                      <a:r>
                        <a:rPr lang="en-US" sz="2400" dirty="0">
                          <a:latin typeface="Avenir Medium" panose="02000503020000020003"/>
                        </a:rPr>
                        <a:t>Interpretive Services Department (2)</a:t>
                      </a:r>
                    </a:p>
                  </a:txBody>
                  <a:tcPr/>
                </a:tc>
                <a:extLst>
                  <a:ext uri="{0D108BD9-81ED-4DB2-BD59-A6C34878D82A}">
                    <a16:rowId xmlns:a16="http://schemas.microsoft.com/office/drawing/2014/main" val="4027814116"/>
                  </a:ext>
                </a:extLst>
              </a:tr>
            </a:tbl>
          </a:graphicData>
        </a:graphic>
      </p:graphicFrame>
    </p:spTree>
    <p:extLst>
      <p:ext uri="{BB962C8B-B14F-4D97-AF65-F5344CB8AC3E}">
        <p14:creationId xmlns:p14="http://schemas.microsoft.com/office/powerpoint/2010/main" val="18421461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0CF8CA-102B-47E6-AA2C-C1F6ECC403CB}"/>
              </a:ext>
            </a:extLst>
          </p:cNvPr>
          <p:cNvSpPr>
            <a:spLocks noGrp="1"/>
          </p:cNvSpPr>
          <p:nvPr>
            <p:ph type="title"/>
          </p:nvPr>
        </p:nvSpPr>
        <p:spPr>
          <a:xfrm>
            <a:off x="425606" y="264765"/>
            <a:ext cx="7848600" cy="850358"/>
          </a:xfrm>
        </p:spPr>
        <p:txBody>
          <a:bodyPr/>
          <a:lstStyle/>
          <a:p>
            <a:r>
              <a:rPr lang="en-US" dirty="0">
                <a:latin typeface="Avenir Medium" panose="02000503020000020003"/>
              </a:rPr>
              <a:t>Position History</a:t>
            </a:r>
          </a:p>
        </p:txBody>
      </p:sp>
      <p:sp>
        <p:nvSpPr>
          <p:cNvPr id="3" name="Content Placeholder 2">
            <a:extLst>
              <a:ext uri="{FF2B5EF4-FFF2-40B4-BE49-F238E27FC236}">
                <a16:creationId xmlns:a16="http://schemas.microsoft.com/office/drawing/2014/main" id="{0A8DE0A0-3FE8-4E97-95CB-788E7197F760}"/>
              </a:ext>
            </a:extLst>
          </p:cNvPr>
          <p:cNvSpPr>
            <a:spLocks noGrp="1"/>
          </p:cNvSpPr>
          <p:nvPr>
            <p:ph idx="1"/>
          </p:nvPr>
        </p:nvSpPr>
        <p:spPr>
          <a:xfrm>
            <a:off x="838202" y="1687513"/>
            <a:ext cx="10089994" cy="4351338"/>
          </a:xfrm>
        </p:spPr>
        <p:txBody>
          <a:bodyPr/>
          <a:lstStyle/>
          <a:p>
            <a:r>
              <a:rPr lang="en-US" dirty="0">
                <a:latin typeface="Avenir Medium" panose="02000503020000020003"/>
              </a:rPr>
              <a:t>Almost all were the first person in their position</a:t>
            </a:r>
          </a:p>
          <a:p>
            <a:endParaRPr lang="en-US" dirty="0">
              <a:latin typeface="Avenir Medium" panose="02000503020000020003"/>
            </a:endParaRPr>
          </a:p>
          <a:p>
            <a:r>
              <a:rPr lang="en-US" dirty="0">
                <a:latin typeface="Avenir Medium" panose="02000503020000020003"/>
              </a:rPr>
              <a:t>Length of time in position ranged from 6 months to 9 years</a:t>
            </a:r>
          </a:p>
          <a:p>
            <a:endParaRPr lang="en-US" dirty="0">
              <a:latin typeface="Avenir Medium" panose="02000503020000020003"/>
            </a:endParaRPr>
          </a:p>
          <a:p>
            <a:r>
              <a:rPr lang="en-US" dirty="0">
                <a:latin typeface="Avenir Medium" panose="02000503020000020003"/>
              </a:rPr>
              <a:t>Many of the positions began as a result of a patient lawsuit or a DOJ consent decree</a:t>
            </a:r>
          </a:p>
          <a:p>
            <a:endParaRPr lang="en-US" dirty="0">
              <a:latin typeface="Avenir Medium" panose="02000503020000020003"/>
            </a:endParaRPr>
          </a:p>
          <a:p>
            <a:r>
              <a:rPr lang="en-US" dirty="0">
                <a:latin typeface="Avenir Medium" panose="02000503020000020003"/>
              </a:rPr>
              <a:t>Some had position as a result of Affordable Care Act</a:t>
            </a:r>
          </a:p>
        </p:txBody>
      </p:sp>
    </p:spTree>
    <p:extLst>
      <p:ext uri="{BB962C8B-B14F-4D97-AF65-F5344CB8AC3E}">
        <p14:creationId xmlns:p14="http://schemas.microsoft.com/office/powerpoint/2010/main" val="3389353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5254</TotalTime>
  <Words>3582</Words>
  <Application>Microsoft Office PowerPoint</Application>
  <PresentationFormat>Widescreen</PresentationFormat>
  <Paragraphs>380</Paragraphs>
  <Slides>52</Slides>
  <Notes>20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52</vt:i4>
      </vt:variant>
    </vt:vector>
  </HeadingPairs>
  <TitlesOfParts>
    <vt:vector size="58" baseType="lpstr">
      <vt:lpstr>Arial</vt:lpstr>
      <vt:lpstr>Avenir Black</vt:lpstr>
      <vt:lpstr>Avenir Book</vt:lpstr>
      <vt:lpstr>Avenir Medium</vt:lpstr>
      <vt:lpstr>Calibri</vt:lpstr>
      <vt:lpstr>Office Theme</vt:lpstr>
      <vt:lpstr>PowerPoint Presentation</vt:lpstr>
      <vt:lpstr>Acknowledgement</vt:lpstr>
      <vt:lpstr>Agenda</vt:lpstr>
      <vt:lpstr>ADA Coordinators and Healthcare Organizations</vt:lpstr>
      <vt:lpstr>Background</vt:lpstr>
      <vt:lpstr>Key-Informant Interviews</vt:lpstr>
      <vt:lpstr>Position Titles</vt:lpstr>
      <vt:lpstr>Departments</vt:lpstr>
      <vt:lpstr>Position History</vt:lpstr>
      <vt:lpstr>Position Structure and Organization</vt:lpstr>
      <vt:lpstr>Position Structure: Model 1</vt:lpstr>
      <vt:lpstr>Position Structure: Model 2</vt:lpstr>
      <vt:lpstr>Position Structure: Model 3</vt:lpstr>
      <vt:lpstr>Roles/Responsibilities/ Initiatives</vt:lpstr>
      <vt:lpstr>Goal of the Position</vt:lpstr>
      <vt:lpstr>Goal of Position</vt:lpstr>
      <vt:lpstr>Responsibilities beyond Disability Role</vt:lpstr>
      <vt:lpstr>Activities within Position</vt:lpstr>
      <vt:lpstr>Initiatives: Documentation of Disability</vt:lpstr>
      <vt:lpstr>Initiatives: Training/Education</vt:lpstr>
      <vt:lpstr>Initiatives: Facilities and Physical Access</vt:lpstr>
      <vt:lpstr>Initiatives: Service Animals</vt:lpstr>
      <vt:lpstr>Initiatives</vt:lpstr>
      <vt:lpstr>Collaborative Efforts</vt:lpstr>
      <vt:lpstr>Collaboration within Organization</vt:lpstr>
      <vt:lpstr>Collaboration with Groups Outside of the Organization</vt:lpstr>
      <vt:lpstr>Budget Constraints and Supports</vt:lpstr>
      <vt:lpstr>Budget Models</vt:lpstr>
      <vt:lpstr>Budget Constraints</vt:lpstr>
      <vt:lpstr>Budget Constraints</vt:lpstr>
      <vt:lpstr>Budget Supports</vt:lpstr>
      <vt:lpstr>Budget Supports</vt:lpstr>
      <vt:lpstr>Budget Supports</vt:lpstr>
      <vt:lpstr>Facilitators and Barriers</vt:lpstr>
      <vt:lpstr>Leadership Support</vt:lpstr>
      <vt:lpstr>Leadership Support (cont.)</vt:lpstr>
      <vt:lpstr>Leadership Support (cont.)</vt:lpstr>
      <vt:lpstr>Time, Resources, Money</vt:lpstr>
      <vt:lpstr>Time, Resources, Money (cont.)</vt:lpstr>
      <vt:lpstr>Time, Resources, Money (cont.)</vt:lpstr>
      <vt:lpstr>Time, Resources, Money (cont.)</vt:lpstr>
      <vt:lpstr>Documenting Disability Status</vt:lpstr>
      <vt:lpstr>Documenting Disability Status (cont.)</vt:lpstr>
      <vt:lpstr>Documenting Disability Status (cont.)</vt:lpstr>
      <vt:lpstr>Staff and Clinician Knowledge</vt:lpstr>
      <vt:lpstr>Culture Shift and Behavior Change</vt:lpstr>
      <vt:lpstr>Disability Equity Collaborative (DEC) Healthcare Leaders</vt:lpstr>
      <vt:lpstr>PowerPoint Presentation</vt:lpstr>
      <vt:lpstr>DEC Healthcare Leaders</vt:lpstr>
      <vt:lpstr>Example Topics</vt:lpstr>
      <vt:lpstr>Disability Equity Collaborative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Carly Warner</dc:creator>
  <cp:lastModifiedBy>Gabriel Navarrette</cp:lastModifiedBy>
  <cp:revision>142</cp:revision>
  <cp:lastPrinted>2021-07-21T21:07:09Z</cp:lastPrinted>
  <dcterms:created xsi:type="dcterms:W3CDTF">2021-05-29T17:24:02Z</dcterms:created>
  <dcterms:modified xsi:type="dcterms:W3CDTF">2021-07-21T21:49:35Z</dcterms:modified>
</cp:coreProperties>
</file>